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notesMasterIdLst>
    <p:notesMasterId r:id="rId14"/>
  </p:notesMasterIdLst>
  <p:sldIdLst>
    <p:sldId id="258" r:id="rId5"/>
    <p:sldId id="259" r:id="rId6"/>
    <p:sldId id="260" r:id="rId7"/>
    <p:sldId id="261" r:id="rId8"/>
    <p:sldId id="257" r:id="rId9"/>
    <p:sldId id="262" r:id="rId10"/>
    <p:sldId id="256" r:id="rId11"/>
    <p:sldId id="264" r:id="rId12"/>
    <p:sldId id="263" r:id="rId13"/>
  </p:sldIdLst>
  <p:sldSz cx="9144000" cy="6858000" type="screen4x3"/>
  <p:notesSz cx="6858000" cy="9144000"/>
  <p:defaultTextStyle>
    <a:defPPr>
      <a:defRPr lang="he-IL"/>
    </a:defPPr>
    <a:lvl1pPr algn="ctr" rtl="1" fontAlgn="base">
      <a:spcBef>
        <a:spcPct val="0"/>
      </a:spcBef>
      <a:spcAft>
        <a:spcPct val="0"/>
      </a:spcAft>
      <a:defRPr sz="4000" kern="1200">
        <a:solidFill>
          <a:schemeClr val="hlink"/>
        </a:solidFill>
        <a:latin typeface="Arial" panose="020B0604020202020204" pitchFamily="34" charset="0"/>
        <a:ea typeface="+mn-ea"/>
        <a:cs typeface="Arial" panose="020B0604020202020204" pitchFamily="34" charset="0"/>
      </a:defRPr>
    </a:lvl1pPr>
    <a:lvl2pPr marL="457200" algn="ctr" rtl="1" fontAlgn="base">
      <a:spcBef>
        <a:spcPct val="0"/>
      </a:spcBef>
      <a:spcAft>
        <a:spcPct val="0"/>
      </a:spcAft>
      <a:defRPr sz="4000" kern="1200">
        <a:solidFill>
          <a:schemeClr val="hlink"/>
        </a:solidFill>
        <a:latin typeface="Arial" panose="020B0604020202020204" pitchFamily="34" charset="0"/>
        <a:ea typeface="+mn-ea"/>
        <a:cs typeface="Arial" panose="020B0604020202020204" pitchFamily="34" charset="0"/>
      </a:defRPr>
    </a:lvl2pPr>
    <a:lvl3pPr marL="914400" algn="ctr" rtl="1" fontAlgn="base">
      <a:spcBef>
        <a:spcPct val="0"/>
      </a:spcBef>
      <a:spcAft>
        <a:spcPct val="0"/>
      </a:spcAft>
      <a:defRPr sz="4000" kern="1200">
        <a:solidFill>
          <a:schemeClr val="hlink"/>
        </a:solidFill>
        <a:latin typeface="Arial" panose="020B0604020202020204" pitchFamily="34" charset="0"/>
        <a:ea typeface="+mn-ea"/>
        <a:cs typeface="Arial" panose="020B0604020202020204" pitchFamily="34" charset="0"/>
      </a:defRPr>
    </a:lvl3pPr>
    <a:lvl4pPr marL="1371600" algn="ctr" rtl="1" fontAlgn="base">
      <a:spcBef>
        <a:spcPct val="0"/>
      </a:spcBef>
      <a:spcAft>
        <a:spcPct val="0"/>
      </a:spcAft>
      <a:defRPr sz="4000" kern="1200">
        <a:solidFill>
          <a:schemeClr val="hlink"/>
        </a:solidFill>
        <a:latin typeface="Arial" panose="020B0604020202020204" pitchFamily="34" charset="0"/>
        <a:ea typeface="+mn-ea"/>
        <a:cs typeface="Arial" panose="020B0604020202020204" pitchFamily="34" charset="0"/>
      </a:defRPr>
    </a:lvl4pPr>
    <a:lvl5pPr marL="1828800" algn="ctr" rtl="1" fontAlgn="base">
      <a:spcBef>
        <a:spcPct val="0"/>
      </a:spcBef>
      <a:spcAft>
        <a:spcPct val="0"/>
      </a:spcAft>
      <a:defRPr sz="4000" kern="1200">
        <a:solidFill>
          <a:schemeClr val="hlink"/>
        </a:solidFill>
        <a:latin typeface="Arial" panose="020B0604020202020204" pitchFamily="34" charset="0"/>
        <a:ea typeface="+mn-ea"/>
        <a:cs typeface="Arial" panose="020B0604020202020204" pitchFamily="34" charset="0"/>
      </a:defRPr>
    </a:lvl5pPr>
    <a:lvl6pPr marL="2286000" algn="r" defTabSz="914400" rtl="1" eaLnBrk="1" latinLnBrk="0" hangingPunct="1">
      <a:defRPr sz="4000" kern="1200">
        <a:solidFill>
          <a:schemeClr val="hlink"/>
        </a:solidFill>
        <a:latin typeface="Arial" panose="020B0604020202020204" pitchFamily="34" charset="0"/>
        <a:ea typeface="+mn-ea"/>
        <a:cs typeface="Arial" panose="020B0604020202020204" pitchFamily="34" charset="0"/>
      </a:defRPr>
    </a:lvl6pPr>
    <a:lvl7pPr marL="2743200" algn="r" defTabSz="914400" rtl="1" eaLnBrk="1" latinLnBrk="0" hangingPunct="1">
      <a:defRPr sz="4000" kern="1200">
        <a:solidFill>
          <a:schemeClr val="hlink"/>
        </a:solidFill>
        <a:latin typeface="Arial" panose="020B0604020202020204" pitchFamily="34" charset="0"/>
        <a:ea typeface="+mn-ea"/>
        <a:cs typeface="Arial" panose="020B0604020202020204" pitchFamily="34" charset="0"/>
      </a:defRPr>
    </a:lvl7pPr>
    <a:lvl8pPr marL="3200400" algn="r" defTabSz="914400" rtl="1" eaLnBrk="1" latinLnBrk="0" hangingPunct="1">
      <a:defRPr sz="4000" kern="1200">
        <a:solidFill>
          <a:schemeClr val="hlink"/>
        </a:solidFill>
        <a:latin typeface="Arial" panose="020B0604020202020204" pitchFamily="34" charset="0"/>
        <a:ea typeface="+mn-ea"/>
        <a:cs typeface="Arial" panose="020B0604020202020204" pitchFamily="34" charset="0"/>
      </a:defRPr>
    </a:lvl8pPr>
    <a:lvl9pPr marL="3657600" algn="r" defTabSz="914400" rtl="1" eaLnBrk="1" latinLnBrk="0" hangingPunct="1">
      <a:defRPr sz="4000" kern="1200">
        <a:solidFill>
          <a:schemeClr val="hlink"/>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CEB3"/>
    <a:srgbClr val="C8BDE1"/>
    <a:srgbClr val="0099FF"/>
    <a:srgbClr val="00CC00"/>
    <a:srgbClr val="CC3300"/>
    <a:srgbClr val="003300"/>
    <a:srgbClr val="000099"/>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1" autoAdjust="0"/>
    <p:restoredTop sz="94683" autoAdjust="0"/>
  </p:normalViewPr>
  <p:slideViewPr>
    <p:cSldViewPr>
      <p:cViewPr varScale="1">
        <p:scale>
          <a:sx n="52" d="100"/>
          <a:sy n="52" d="100"/>
        </p:scale>
        <p:origin x="1363" y="5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132"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solidFill>
                  <a:schemeClr val="tx1"/>
                </a:solidFill>
                <a:latin typeface="Arial" charset="0"/>
                <a:cs typeface="Arial" charset="0"/>
              </a:defRPr>
            </a:lvl1pPr>
          </a:lstStyle>
          <a:p>
            <a:pPr>
              <a:defRPr/>
            </a:pPr>
            <a:endParaRPr lang="en-US"/>
          </a:p>
        </p:txBody>
      </p:sp>
      <p:sp>
        <p:nvSpPr>
          <p:cNvPr id="16387"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solidFill>
                  <a:schemeClr val="tx1"/>
                </a:solidFill>
                <a:latin typeface="Arial" charset="0"/>
                <a:cs typeface="Arial" charset="0"/>
              </a:defRPr>
            </a:lvl1pPr>
          </a:lstStyle>
          <a:p>
            <a:pPr>
              <a:defRPr/>
            </a:pPr>
            <a:endParaRPr lang="en-US"/>
          </a:p>
        </p:txBody>
      </p:sp>
      <p:sp>
        <p:nvSpPr>
          <p:cNvPr id="1126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he-IL" noProof="0" smtClean="0"/>
              <a:t>לחץ כדי לערוך סגנונות טקסט של תבנית בסיס</a:t>
            </a:r>
            <a:endParaRPr lang="en-US" noProof="0" smtClean="0"/>
          </a:p>
          <a:p>
            <a:pPr lvl="1"/>
            <a:r>
              <a:rPr lang="he-IL" noProof="0" smtClean="0"/>
              <a:t>רמה שנייה</a:t>
            </a:r>
            <a:endParaRPr lang="en-US" noProof="0" smtClean="0"/>
          </a:p>
          <a:p>
            <a:pPr lvl="2"/>
            <a:r>
              <a:rPr lang="he-IL" noProof="0" smtClean="0"/>
              <a:t>רמה שלישית</a:t>
            </a:r>
            <a:endParaRPr lang="en-US" noProof="0" smtClean="0"/>
          </a:p>
          <a:p>
            <a:pPr lvl="3"/>
            <a:r>
              <a:rPr lang="he-IL" noProof="0" smtClean="0"/>
              <a:t>רמה רביעית</a:t>
            </a:r>
            <a:endParaRPr lang="en-US" noProof="0" smtClean="0"/>
          </a:p>
          <a:p>
            <a:pPr lvl="4"/>
            <a:r>
              <a:rPr lang="he-IL" noProof="0" smtClean="0"/>
              <a:t>רמה חמישית</a:t>
            </a:r>
            <a:endParaRPr lang="en-US" noProof="0" smtClean="0"/>
          </a:p>
        </p:txBody>
      </p:sp>
      <p:sp>
        <p:nvSpPr>
          <p:cNvPr id="16390"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solidFill>
                  <a:schemeClr val="tx1"/>
                </a:solidFill>
                <a:latin typeface="Arial" charset="0"/>
                <a:cs typeface="Arial" charset="0"/>
              </a:defRPr>
            </a:lvl1pPr>
          </a:lstStyle>
          <a:p>
            <a:pPr>
              <a:defRPr/>
            </a:pPr>
            <a:endParaRPr lang="en-US"/>
          </a:p>
        </p:txBody>
      </p:sp>
      <p:sp>
        <p:nvSpPr>
          <p:cNvPr id="16391"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solidFill>
                  <a:schemeClr val="tx1"/>
                </a:solidFill>
              </a:defRPr>
            </a:lvl1pPr>
          </a:lstStyle>
          <a:p>
            <a:fld id="{04491D2D-FC8C-4601-B7CE-EE906DC76473}" type="slidenum">
              <a:rPr lang="he-IL" altLang="en-US"/>
              <a:pPr/>
              <a:t>‹#›</a:t>
            </a:fld>
            <a:endParaRPr lang="en-US" alt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Arial" charset="0"/>
        <a:ea typeface="+mn-ea"/>
        <a:cs typeface="Arial" charset="0"/>
      </a:defRPr>
    </a:lvl1pPr>
    <a:lvl2pPr marL="457200" algn="r" rtl="1" eaLnBrk="0" fontAlgn="base" hangingPunct="0">
      <a:spcBef>
        <a:spcPct val="30000"/>
      </a:spcBef>
      <a:spcAft>
        <a:spcPct val="0"/>
      </a:spcAft>
      <a:defRPr sz="1200" kern="1200">
        <a:solidFill>
          <a:schemeClr val="tx1"/>
        </a:solidFill>
        <a:latin typeface="Arial" charset="0"/>
        <a:ea typeface="+mn-ea"/>
        <a:cs typeface="Arial" charset="0"/>
      </a:defRPr>
    </a:lvl2pPr>
    <a:lvl3pPr marL="914400" algn="r" rtl="1" eaLnBrk="0" fontAlgn="base" hangingPunct="0">
      <a:spcBef>
        <a:spcPct val="30000"/>
      </a:spcBef>
      <a:spcAft>
        <a:spcPct val="0"/>
      </a:spcAft>
      <a:defRPr sz="1200" kern="1200">
        <a:solidFill>
          <a:schemeClr val="tx1"/>
        </a:solidFill>
        <a:latin typeface="Arial"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Arial"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Arial" charset="0"/>
        <a:ea typeface="+mn-ea"/>
        <a:cs typeface="Arial"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fld id="{E29B138E-33AA-40A9-ADB6-25A0488553D3}" type="slidenum">
              <a:rPr lang="he-IL" altLang="en-US" sz="1200">
                <a:solidFill>
                  <a:schemeClr val="tx1"/>
                </a:solidFill>
              </a:rPr>
              <a:pPr eaLnBrk="1" hangingPunct="1"/>
              <a:t>1</a:t>
            </a:fld>
            <a:endParaRPr lang="en-US" altLang="en-US" sz="1200">
              <a:solidFill>
                <a:schemeClr val="tx1"/>
              </a:solidFill>
            </a:endParaRPr>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fld id="{F041A1D4-A6CF-4DD1-B823-3195E39434E7}" type="slidenum">
              <a:rPr lang="he-IL" altLang="en-US" sz="1200">
                <a:solidFill>
                  <a:schemeClr val="tx1"/>
                </a:solidFill>
              </a:rPr>
              <a:pPr eaLnBrk="1" hangingPunct="1"/>
              <a:t>2</a:t>
            </a:fld>
            <a:endParaRPr lang="en-US" altLang="en-US" sz="1200">
              <a:solidFill>
                <a:schemeClr val="tx1"/>
              </a:solidFill>
            </a:endParaRPr>
          </a:p>
        </p:txBody>
      </p:sp>
      <p:sp>
        <p:nvSpPr>
          <p:cNvPr id="13315" name="Rectangle 2"/>
          <p:cNvSpPr>
            <a:spLocks noRo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fld id="{478AE8AB-B8D3-4B6D-9B6A-2480B84BDC29}" type="slidenum">
              <a:rPr lang="he-IL" altLang="en-US" sz="1200">
                <a:solidFill>
                  <a:schemeClr val="tx1"/>
                </a:solidFill>
              </a:rPr>
              <a:pPr eaLnBrk="1" hangingPunct="1"/>
              <a:t>3</a:t>
            </a:fld>
            <a:endParaRPr lang="en-US" altLang="en-US" sz="1200">
              <a:solidFill>
                <a:schemeClr val="tx1"/>
              </a:solidFill>
            </a:endParaRPr>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fld id="{63702A2A-28C9-4B6C-BB99-C6366087CE07}" type="slidenum">
              <a:rPr lang="he-IL" altLang="en-US" sz="1200">
                <a:solidFill>
                  <a:schemeClr val="tx1"/>
                </a:solidFill>
              </a:rPr>
              <a:pPr eaLnBrk="1" hangingPunct="1"/>
              <a:t>4</a:t>
            </a:fld>
            <a:endParaRPr lang="en-US" altLang="en-US" sz="1200">
              <a:solidFill>
                <a:schemeClr val="tx1"/>
              </a:solidFill>
            </a:endParaRPr>
          </a:p>
        </p:txBody>
      </p:sp>
      <p:sp>
        <p:nvSpPr>
          <p:cNvPr id="15363" name="Rectangle 2"/>
          <p:cNvSpPr>
            <a:spLocks noRot="1" noChangeArrowheads="1" noTextEdit="1"/>
          </p:cNvSpPr>
          <p:nvPr>
            <p:ph type="sldImg"/>
          </p:nvPr>
        </p:nvSpPr>
        <p:spPr>
          <a:ln/>
        </p:spPr>
      </p:sp>
      <p:sp>
        <p:nvSpPr>
          <p:cNvPr id="15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fld id="{79CFB76E-EBAE-4911-B736-8E8004B58FEF}" type="slidenum">
              <a:rPr lang="he-IL" altLang="en-US" sz="1200">
                <a:solidFill>
                  <a:schemeClr val="tx1"/>
                </a:solidFill>
              </a:rPr>
              <a:pPr eaLnBrk="1" hangingPunct="1"/>
              <a:t>5</a:t>
            </a:fld>
            <a:endParaRPr lang="en-US" altLang="en-US" sz="1200">
              <a:solidFill>
                <a:schemeClr val="tx1"/>
              </a:solidFill>
            </a:endParaRPr>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fld id="{23CF6E1F-8A1B-4455-AC43-B2232637791D}" type="slidenum">
              <a:rPr lang="he-IL" altLang="en-US" sz="1200">
                <a:solidFill>
                  <a:schemeClr val="tx1"/>
                </a:solidFill>
              </a:rPr>
              <a:pPr eaLnBrk="1" hangingPunct="1"/>
              <a:t>6</a:t>
            </a:fld>
            <a:endParaRPr lang="en-US" altLang="en-US" sz="1200">
              <a:solidFill>
                <a:schemeClr val="tx1"/>
              </a:solidFill>
            </a:endParaRPr>
          </a:p>
        </p:txBody>
      </p:sp>
      <p:sp>
        <p:nvSpPr>
          <p:cNvPr id="17411" name="Rectangle 2"/>
          <p:cNvSpPr>
            <a:spLocks noRo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fld id="{51D79257-28CB-43CB-A319-F453A61C9761}" type="slidenum">
              <a:rPr lang="he-IL" altLang="en-US" sz="1200">
                <a:solidFill>
                  <a:schemeClr val="tx1"/>
                </a:solidFill>
              </a:rPr>
              <a:pPr eaLnBrk="1" hangingPunct="1"/>
              <a:t>7</a:t>
            </a:fld>
            <a:endParaRPr lang="en-US" altLang="en-US" sz="1200">
              <a:solidFill>
                <a:schemeClr val="tx1"/>
              </a:solidFill>
            </a:endParaRPr>
          </a:p>
        </p:txBody>
      </p:sp>
      <p:sp>
        <p:nvSpPr>
          <p:cNvPr id="18435" name="Rectangle 2"/>
          <p:cNvSpPr>
            <a:spLocks noRo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fld id="{EBA17756-3714-4E23-88D9-2D1114192803}" type="slidenum">
              <a:rPr lang="he-IL" altLang="en-US" sz="1200">
                <a:solidFill>
                  <a:schemeClr val="tx1"/>
                </a:solidFill>
              </a:rPr>
              <a:pPr eaLnBrk="1" hangingPunct="1"/>
              <a:t>8</a:t>
            </a:fld>
            <a:endParaRPr lang="en-US" altLang="en-US" sz="1200">
              <a:solidFill>
                <a:schemeClr val="tx1"/>
              </a:solidFill>
            </a:endParaRPr>
          </a:p>
        </p:txBody>
      </p:sp>
      <p:sp>
        <p:nvSpPr>
          <p:cNvPr id="19459" name="Rectangle 2"/>
          <p:cNvSpPr>
            <a:spLocks noRot="1" noChangeArrowheads="1" noTextEdit="1"/>
          </p:cNvSpPr>
          <p:nvPr>
            <p:ph type="sldImg"/>
          </p:nvPr>
        </p:nvSpPr>
        <p:spPr>
          <a:ln/>
        </p:spPr>
      </p:sp>
      <p:sp>
        <p:nvSpPr>
          <p:cNvPr id="19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fld id="{C1E80DD8-344B-4E69-A65D-748C33DEDB6E}" type="slidenum">
              <a:rPr lang="he-IL" altLang="en-US" sz="1200">
                <a:solidFill>
                  <a:schemeClr val="tx1"/>
                </a:solidFill>
              </a:rPr>
              <a:pPr eaLnBrk="1" hangingPunct="1"/>
              <a:t>9</a:t>
            </a:fld>
            <a:endParaRPr lang="en-US" altLang="en-US" sz="1200">
              <a:solidFill>
                <a:schemeClr val="tx1"/>
              </a:solidFill>
            </a:endParaRPr>
          </a:p>
        </p:txBody>
      </p:sp>
      <p:sp>
        <p:nvSpPr>
          <p:cNvPr id="20483" name="Rectangle 2"/>
          <p:cNvSpPr>
            <a:spLocks noRo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anose="020B0604020202020204" pitchFamily="34" charset="0"/>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he-IL" smtClean="0"/>
              <a:t>לחץ כדי לערוך סגנון כותרת משנה של תבנית בסיס</a:t>
            </a:r>
            <a:endParaRPr lang="he-I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4E01DCC-1855-4C16-BF19-24095426A208}" type="slidenum">
              <a:rPr lang="he-IL" altLang="en-US"/>
              <a:pPr/>
              <a:t>‹#›</a:t>
            </a:fld>
            <a:endParaRPr lang="en-US" altLang="en-US"/>
          </a:p>
        </p:txBody>
      </p:sp>
    </p:spTree>
    <p:extLst>
      <p:ext uri="{BB962C8B-B14F-4D97-AF65-F5344CB8AC3E}">
        <p14:creationId xmlns:p14="http://schemas.microsoft.com/office/powerpoint/2010/main" val="3737048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0BDAE45F-4C2A-4212-9CF5-4862D80F64DB}" type="slidenum">
              <a:rPr lang="he-IL" altLang="en-US"/>
              <a:pPr/>
              <a:t>‹#›</a:t>
            </a:fld>
            <a:endParaRPr lang="en-US" altLang="en-US"/>
          </a:p>
        </p:txBody>
      </p:sp>
    </p:spTree>
    <p:extLst>
      <p:ext uri="{BB962C8B-B14F-4D97-AF65-F5344CB8AC3E}">
        <p14:creationId xmlns:p14="http://schemas.microsoft.com/office/powerpoint/2010/main" val="2634379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56B679B9-6157-49CA-A1AC-D038B00BE697}" type="slidenum">
              <a:rPr lang="he-IL" altLang="en-US"/>
              <a:pPr/>
              <a:t>‹#›</a:t>
            </a:fld>
            <a:endParaRPr lang="en-US" altLang="en-US"/>
          </a:p>
        </p:txBody>
      </p:sp>
    </p:spTree>
    <p:extLst>
      <p:ext uri="{BB962C8B-B14F-4D97-AF65-F5344CB8AC3E}">
        <p14:creationId xmlns:p14="http://schemas.microsoft.com/office/powerpoint/2010/main" val="370500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7601F7B6-0E4F-4484-9AED-4653DADF7F23}" type="slidenum">
              <a:rPr lang="he-IL" altLang="en-US"/>
              <a:pPr/>
              <a:t>‹#›</a:t>
            </a:fld>
            <a:endParaRPr lang="en-US" altLang="en-US"/>
          </a:p>
        </p:txBody>
      </p:sp>
    </p:spTree>
    <p:extLst>
      <p:ext uri="{BB962C8B-B14F-4D97-AF65-F5344CB8AC3E}">
        <p14:creationId xmlns:p14="http://schemas.microsoft.com/office/powerpoint/2010/main" val="2440116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he-IL" smtClean="0"/>
              <a:t>לחץ כדי לערוך סגנונות טקסט של תבנית בסיס</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DC100D8-7837-4214-9C05-CB08BD949EFD}" type="slidenum">
              <a:rPr lang="he-IL" altLang="en-US"/>
              <a:pPr/>
              <a:t>‹#›</a:t>
            </a:fld>
            <a:endParaRPr lang="en-US" altLang="en-US"/>
          </a:p>
        </p:txBody>
      </p:sp>
    </p:spTree>
    <p:extLst>
      <p:ext uri="{BB962C8B-B14F-4D97-AF65-F5344CB8AC3E}">
        <p14:creationId xmlns:p14="http://schemas.microsoft.com/office/powerpoint/2010/main" val="1348843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944C248-E21D-4421-A7B7-4B2F6CB153E4}" type="slidenum">
              <a:rPr lang="he-IL" altLang="en-US"/>
              <a:pPr/>
              <a:t>‹#›</a:t>
            </a:fld>
            <a:endParaRPr lang="en-US" altLang="en-US"/>
          </a:p>
        </p:txBody>
      </p:sp>
    </p:spTree>
    <p:extLst>
      <p:ext uri="{BB962C8B-B14F-4D97-AF65-F5344CB8AC3E}">
        <p14:creationId xmlns:p14="http://schemas.microsoft.com/office/powerpoint/2010/main" val="877123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995A8EF5-94B2-4894-8AC0-6B51898B630D}" type="slidenum">
              <a:rPr lang="he-IL" altLang="en-US"/>
              <a:pPr/>
              <a:t>‹#›</a:t>
            </a:fld>
            <a:endParaRPr lang="en-US" altLang="en-US"/>
          </a:p>
        </p:txBody>
      </p:sp>
    </p:spTree>
    <p:extLst>
      <p:ext uri="{BB962C8B-B14F-4D97-AF65-F5344CB8AC3E}">
        <p14:creationId xmlns:p14="http://schemas.microsoft.com/office/powerpoint/2010/main" val="703308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8A373842-1A77-4F4E-B87C-1BF97BFF75B8}" type="slidenum">
              <a:rPr lang="he-IL" altLang="en-US"/>
              <a:pPr/>
              <a:t>‹#›</a:t>
            </a:fld>
            <a:endParaRPr lang="en-US" altLang="en-US"/>
          </a:p>
        </p:txBody>
      </p:sp>
    </p:spTree>
    <p:extLst>
      <p:ext uri="{BB962C8B-B14F-4D97-AF65-F5344CB8AC3E}">
        <p14:creationId xmlns:p14="http://schemas.microsoft.com/office/powerpoint/2010/main" val="3895261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02731B56-60B7-4045-B43E-A974AC08367E}" type="slidenum">
              <a:rPr lang="he-IL" altLang="en-US"/>
              <a:pPr/>
              <a:t>‹#›</a:t>
            </a:fld>
            <a:endParaRPr lang="en-US" altLang="en-US"/>
          </a:p>
        </p:txBody>
      </p:sp>
    </p:spTree>
    <p:extLst>
      <p:ext uri="{BB962C8B-B14F-4D97-AF65-F5344CB8AC3E}">
        <p14:creationId xmlns:p14="http://schemas.microsoft.com/office/powerpoint/2010/main" val="1994515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0A4C469-E22F-4CA6-9C5E-EBD60EC2166B}" type="slidenum">
              <a:rPr lang="he-IL" altLang="en-US"/>
              <a:pPr/>
              <a:t>‹#›</a:t>
            </a:fld>
            <a:endParaRPr lang="en-US" altLang="en-US"/>
          </a:p>
        </p:txBody>
      </p:sp>
    </p:spTree>
    <p:extLst>
      <p:ext uri="{BB962C8B-B14F-4D97-AF65-F5344CB8AC3E}">
        <p14:creationId xmlns:p14="http://schemas.microsoft.com/office/powerpoint/2010/main" val="2929460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e-IL" noProof="0" smtClean="0"/>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1625E487-6243-4DB8-AC0C-F8663C88849A}" type="slidenum">
              <a:rPr lang="he-IL" altLang="en-US"/>
              <a:pPr/>
              <a:t>‹#›</a:t>
            </a:fld>
            <a:endParaRPr lang="en-US" altLang="en-US"/>
          </a:p>
        </p:txBody>
      </p:sp>
    </p:spTree>
    <p:extLst>
      <p:ext uri="{BB962C8B-B14F-4D97-AF65-F5344CB8AC3E}">
        <p14:creationId xmlns:p14="http://schemas.microsoft.com/office/powerpoint/2010/main" val="3712122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FFFFCC"/>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chemeClr val="tx1"/>
                </a:solidFill>
                <a:latin typeface="Arial" charset="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solidFill>
                  <a:schemeClr val="tx1"/>
                </a:solidFill>
                <a:latin typeface="Arial" charset="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solidFill>
                  <a:schemeClr val="tx1"/>
                </a:solidFill>
              </a:defRPr>
            </a:lvl1pPr>
          </a:lstStyle>
          <a:p>
            <a:fld id="{B4563232-CDF6-4A72-AFD4-FD81ACA9FC3D}" type="slidenum">
              <a:rPr lang="he-IL"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eaLnBrk="0" fontAlgn="base" hangingPunct="0">
        <a:spcBef>
          <a:spcPct val="0"/>
        </a:spcBef>
        <a:spcAft>
          <a:spcPct val="0"/>
        </a:spcAft>
        <a:defRPr sz="4400">
          <a:solidFill>
            <a:schemeClr val="tx2"/>
          </a:solidFill>
          <a:latin typeface="+mj-lt"/>
          <a:ea typeface="+mj-ea"/>
          <a:cs typeface="+mj-cs"/>
        </a:defRPr>
      </a:lvl1pPr>
      <a:lvl2pPr algn="ctr" rtl="1" eaLnBrk="0" fontAlgn="base" hangingPunct="0">
        <a:spcBef>
          <a:spcPct val="0"/>
        </a:spcBef>
        <a:spcAft>
          <a:spcPct val="0"/>
        </a:spcAft>
        <a:defRPr sz="4400">
          <a:solidFill>
            <a:schemeClr val="tx2"/>
          </a:solidFill>
          <a:latin typeface="Arial" charset="0"/>
          <a:cs typeface="Arial" charset="0"/>
        </a:defRPr>
      </a:lvl2pPr>
      <a:lvl3pPr algn="ctr" rtl="1" eaLnBrk="0" fontAlgn="base" hangingPunct="0">
        <a:spcBef>
          <a:spcPct val="0"/>
        </a:spcBef>
        <a:spcAft>
          <a:spcPct val="0"/>
        </a:spcAft>
        <a:defRPr sz="4400">
          <a:solidFill>
            <a:schemeClr val="tx2"/>
          </a:solidFill>
          <a:latin typeface="Arial" charset="0"/>
          <a:cs typeface="Arial" charset="0"/>
        </a:defRPr>
      </a:lvl3pPr>
      <a:lvl4pPr algn="ctr" rtl="1" eaLnBrk="0" fontAlgn="base" hangingPunct="0">
        <a:spcBef>
          <a:spcPct val="0"/>
        </a:spcBef>
        <a:spcAft>
          <a:spcPct val="0"/>
        </a:spcAft>
        <a:defRPr sz="4400">
          <a:solidFill>
            <a:schemeClr val="tx2"/>
          </a:solidFill>
          <a:latin typeface="Arial" charset="0"/>
          <a:cs typeface="Arial" charset="0"/>
        </a:defRPr>
      </a:lvl4pPr>
      <a:lvl5pPr algn="ctr" rtl="1" eaLnBrk="0" fontAlgn="base" hangingPunct="0">
        <a:spcBef>
          <a:spcPct val="0"/>
        </a:spcBef>
        <a:spcAft>
          <a:spcPct val="0"/>
        </a:spcAft>
        <a:defRPr sz="4400">
          <a:solidFill>
            <a:schemeClr val="tx2"/>
          </a:solidFill>
          <a:latin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cs typeface="+mn-cs"/>
        </a:defRPr>
      </a:lvl2pPr>
      <a:lvl3pPr marL="1143000" indent="-228600" algn="r" rtl="1" eaLnBrk="0" fontAlgn="base" hangingPunct="0">
        <a:spcBef>
          <a:spcPct val="20000"/>
        </a:spcBef>
        <a:spcAft>
          <a:spcPct val="0"/>
        </a:spcAft>
        <a:buChar char="•"/>
        <a:defRPr sz="2400">
          <a:solidFill>
            <a:schemeClr val="tx1"/>
          </a:solidFill>
          <a:latin typeface="+mn-lt"/>
          <a:cs typeface="+mn-cs"/>
        </a:defRPr>
      </a:lvl3pPr>
      <a:lvl4pPr marL="1600200" indent="-228600" algn="r" rtl="1" eaLnBrk="0" fontAlgn="base" hangingPunct="0">
        <a:spcBef>
          <a:spcPct val="20000"/>
        </a:spcBef>
        <a:spcAft>
          <a:spcPct val="0"/>
        </a:spcAft>
        <a:buChar char="–"/>
        <a:defRPr sz="2000">
          <a:solidFill>
            <a:schemeClr val="tx1"/>
          </a:solidFill>
          <a:latin typeface="+mn-lt"/>
          <a:cs typeface="+mn-cs"/>
        </a:defRPr>
      </a:lvl4pPr>
      <a:lvl5pPr marL="2057400" indent="-228600" algn="r" rtl="1" eaLnBrk="0" fontAlgn="base" hangingPunct="0">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FFFFFF"/>
            </a:gs>
            <a:gs pos="50000">
              <a:srgbClr val="FFFFCC"/>
            </a:gs>
            <a:gs pos="100000">
              <a:srgbClr val="FFFFFF"/>
            </a:gs>
          </a:gsLst>
          <a:lin ang="2700000" scaled="1"/>
        </a:gradFill>
        <a:effectLst/>
      </p:bgPr>
    </p:bg>
    <p:spTree>
      <p:nvGrpSpPr>
        <p:cNvPr id="1" name=""/>
        <p:cNvGrpSpPr/>
        <p:nvPr/>
      </p:nvGrpSpPr>
      <p:grpSpPr>
        <a:xfrm>
          <a:off x="0" y="0"/>
          <a:ext cx="0" cy="0"/>
          <a:chOff x="0" y="0"/>
          <a:chExt cx="0" cy="0"/>
        </a:xfrm>
      </p:grpSpPr>
      <p:sp>
        <p:nvSpPr>
          <p:cNvPr id="2050" name="Text Box 3"/>
          <p:cNvSpPr txBox="1">
            <a:spLocks noChangeArrowheads="1"/>
          </p:cNvSpPr>
          <p:nvPr/>
        </p:nvSpPr>
        <p:spPr bwMode="auto">
          <a:xfrm>
            <a:off x="1403350" y="981075"/>
            <a:ext cx="6769100" cy="242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7200" b="1">
                <a:solidFill>
                  <a:srgbClr val="990000"/>
                </a:solidFill>
              </a:rPr>
              <a:t>مبنى المادة</a:t>
            </a:r>
            <a:endParaRPr lang="he-IL" altLang="en-US" sz="7200" b="1">
              <a:solidFill>
                <a:srgbClr val="990000"/>
              </a:solidFill>
            </a:endParaRPr>
          </a:p>
          <a:p>
            <a:pPr eaLnBrk="1" hangingPunct="1">
              <a:spcBef>
                <a:spcPct val="50000"/>
              </a:spcBef>
            </a:pPr>
            <a:r>
              <a:rPr lang="ar-SA" altLang="en-US" sz="5400" b="1">
                <a:solidFill>
                  <a:srgbClr val="003300"/>
                </a:solidFill>
              </a:rPr>
              <a:t>الحالات التراكمية للمادة</a:t>
            </a:r>
            <a:endParaRPr lang="en-US" altLang="en-US" sz="5400" b="1">
              <a:solidFill>
                <a:srgbClr val="0033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1476375" y="908050"/>
            <a:ext cx="6696075" cy="447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2400" b="1">
                <a:solidFill>
                  <a:srgbClr val="003300"/>
                </a:solidFill>
              </a:rPr>
              <a:t>تظهر المواد في الطبيعة بثلاث حالات تراكمية للمادة</a:t>
            </a:r>
            <a:r>
              <a:rPr lang="he-IL" altLang="en-US" sz="2400" b="1">
                <a:solidFill>
                  <a:srgbClr val="003300"/>
                </a:solidFill>
              </a:rPr>
              <a:t>: </a:t>
            </a:r>
          </a:p>
          <a:p>
            <a:pPr eaLnBrk="1" hangingPunct="1">
              <a:spcBef>
                <a:spcPct val="50000"/>
              </a:spcBef>
            </a:pPr>
            <a:r>
              <a:rPr lang="ar-SA" altLang="en-US" sz="2400" b="1">
                <a:solidFill>
                  <a:srgbClr val="990000"/>
                </a:solidFill>
              </a:rPr>
              <a:t>صلب</a:t>
            </a:r>
            <a:r>
              <a:rPr lang="he-IL" altLang="en-US" sz="2400" b="1">
                <a:solidFill>
                  <a:srgbClr val="990000"/>
                </a:solidFill>
              </a:rPr>
              <a:t>, </a:t>
            </a:r>
            <a:r>
              <a:rPr lang="ar-SA" altLang="en-US" sz="2400" b="1">
                <a:solidFill>
                  <a:srgbClr val="990000"/>
                </a:solidFill>
              </a:rPr>
              <a:t>سائل</a:t>
            </a:r>
            <a:r>
              <a:rPr lang="he-IL" altLang="en-US" sz="2400" b="1">
                <a:solidFill>
                  <a:srgbClr val="990000"/>
                </a:solidFill>
              </a:rPr>
              <a:t>, </a:t>
            </a:r>
            <a:r>
              <a:rPr lang="ar-SA" altLang="en-US" sz="2400" b="1">
                <a:solidFill>
                  <a:srgbClr val="990000"/>
                </a:solidFill>
              </a:rPr>
              <a:t>غاز</a:t>
            </a:r>
            <a:endParaRPr lang="he-IL" altLang="en-US" sz="2400" b="1">
              <a:solidFill>
                <a:srgbClr val="990000"/>
              </a:solidFill>
            </a:endParaRPr>
          </a:p>
          <a:p>
            <a:pPr eaLnBrk="1" hangingPunct="1">
              <a:spcBef>
                <a:spcPct val="50000"/>
              </a:spcBef>
            </a:pPr>
            <a:endParaRPr lang="he-IL" altLang="en-US" sz="2400" b="1">
              <a:solidFill>
                <a:srgbClr val="003300"/>
              </a:solidFill>
            </a:endParaRPr>
          </a:p>
          <a:p>
            <a:pPr eaLnBrk="1" hangingPunct="1">
              <a:spcBef>
                <a:spcPct val="50000"/>
              </a:spcBef>
            </a:pPr>
            <a:r>
              <a:rPr lang="ar-SA" altLang="en-US" sz="2400" b="1">
                <a:solidFill>
                  <a:srgbClr val="003300"/>
                </a:solidFill>
              </a:rPr>
              <a:t>المفهوم العلمي للمصطلح الحالة التراكمية للمادة</a:t>
            </a:r>
            <a:r>
              <a:rPr lang="he-IL" altLang="en-US" sz="2400" b="1">
                <a:solidFill>
                  <a:srgbClr val="003300"/>
                </a:solidFill>
              </a:rPr>
              <a:t>:" </a:t>
            </a:r>
            <a:r>
              <a:rPr lang="ar-SA" altLang="en-US" sz="2400" b="1">
                <a:solidFill>
                  <a:srgbClr val="003300"/>
                </a:solidFill>
              </a:rPr>
              <a:t>حالة تراكمية</a:t>
            </a:r>
            <a:r>
              <a:rPr lang="he-IL" altLang="en-US" sz="2400" b="1">
                <a:solidFill>
                  <a:srgbClr val="003300"/>
                </a:solidFill>
              </a:rPr>
              <a:t>" = </a:t>
            </a:r>
            <a:r>
              <a:rPr lang="ar-SA" altLang="en-US" sz="2400" b="1">
                <a:solidFill>
                  <a:srgbClr val="003300"/>
                </a:solidFill>
              </a:rPr>
              <a:t>كيفية تراكم الجسيمات المكونة للمادة</a:t>
            </a:r>
            <a:r>
              <a:rPr lang="he-IL" altLang="en-US" sz="2400" b="1">
                <a:solidFill>
                  <a:srgbClr val="003300"/>
                </a:solidFill>
              </a:rPr>
              <a:t>.</a:t>
            </a:r>
          </a:p>
          <a:p>
            <a:pPr eaLnBrk="1" hangingPunct="1">
              <a:spcBef>
                <a:spcPct val="50000"/>
              </a:spcBef>
            </a:pPr>
            <a:r>
              <a:rPr lang="ar-SA" altLang="en-US" sz="2400" b="1">
                <a:solidFill>
                  <a:srgbClr val="003300"/>
                </a:solidFill>
              </a:rPr>
              <a:t>لكل مادة درجة حرارة تحول من حالة الى اخرى خاصة بها تميزها عن المواد الاخرى </a:t>
            </a:r>
            <a:endParaRPr lang="he-IL" altLang="en-US" sz="2400" b="1">
              <a:solidFill>
                <a:srgbClr val="003300"/>
              </a:solidFill>
            </a:endParaRPr>
          </a:p>
          <a:p>
            <a:pPr eaLnBrk="1" hangingPunct="1">
              <a:spcBef>
                <a:spcPct val="50000"/>
              </a:spcBef>
            </a:pPr>
            <a:endParaRPr lang="he-IL" altLang="en-US" sz="2400" b="1">
              <a:solidFill>
                <a:srgbClr val="003300"/>
              </a:solidFill>
            </a:endParaRPr>
          </a:p>
          <a:p>
            <a:pPr eaLnBrk="1" hangingPunct="1">
              <a:spcBef>
                <a:spcPct val="50000"/>
              </a:spcBef>
            </a:pPr>
            <a:endParaRPr lang="en-US" altLang="en-US" sz="2400" b="1">
              <a:solidFill>
                <a:srgbClr val="003300"/>
              </a:solidFill>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5124">
                                            <p:txEl>
                                              <p:pRg st="0" end="0"/>
                                            </p:txEl>
                                          </p:spTgt>
                                        </p:tgtEl>
                                        <p:attrNameLst>
                                          <p:attrName>style.visibility</p:attrName>
                                        </p:attrNameLst>
                                      </p:cBhvr>
                                      <p:to>
                                        <p:strVal val="visible"/>
                                      </p:to>
                                    </p:set>
                                    <p:animEffect transition="in" filter="blinds(horizontal)">
                                      <p:cBhvr>
                                        <p:cTn id="7" dur="500"/>
                                        <p:tgtEl>
                                          <p:spTgt spid="5124">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5124">
                                            <p:txEl>
                                              <p:pRg st="1" end="1"/>
                                            </p:txEl>
                                          </p:spTgt>
                                        </p:tgtEl>
                                        <p:attrNameLst>
                                          <p:attrName>style.visibility</p:attrName>
                                        </p:attrNameLst>
                                      </p:cBhvr>
                                      <p:to>
                                        <p:strVal val="visible"/>
                                      </p:to>
                                    </p:set>
                                    <p:animEffect transition="in" filter="blinds(horizontal)">
                                      <p:cBhvr>
                                        <p:cTn id="12" dur="500"/>
                                        <p:tgtEl>
                                          <p:spTgt spid="5124">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5124">
                                            <p:txEl>
                                              <p:pRg st="3" end="3"/>
                                            </p:txEl>
                                          </p:spTgt>
                                        </p:tgtEl>
                                        <p:attrNameLst>
                                          <p:attrName>style.visibility</p:attrName>
                                        </p:attrNameLst>
                                      </p:cBhvr>
                                      <p:to>
                                        <p:strVal val="visible"/>
                                      </p:to>
                                    </p:set>
                                    <p:animEffect transition="in" filter="blinds(horizontal)">
                                      <p:cBhvr>
                                        <p:cTn id="17" dur="500"/>
                                        <p:tgtEl>
                                          <p:spTgt spid="5124">
                                            <p:txEl>
                                              <p:pRg st="3" end="3"/>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5124">
                                            <p:txEl>
                                              <p:pRg st="4" end="4"/>
                                            </p:txEl>
                                          </p:spTgt>
                                        </p:tgtEl>
                                        <p:attrNameLst>
                                          <p:attrName>style.visibility</p:attrName>
                                        </p:attrNameLst>
                                      </p:cBhvr>
                                      <p:to>
                                        <p:strVal val="visible"/>
                                      </p:to>
                                    </p:set>
                                    <p:animEffect transition="in" filter="blinds(horizontal)">
                                      <p:cBhvr>
                                        <p:cTn id="22" dur="500"/>
                                        <p:tgtEl>
                                          <p:spTgt spid="512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2"/>
          <p:cNvSpPr>
            <a:spLocks noChangeShapeType="1"/>
          </p:cNvSpPr>
          <p:nvPr/>
        </p:nvSpPr>
        <p:spPr bwMode="auto">
          <a:xfrm>
            <a:off x="1116013" y="2708275"/>
            <a:ext cx="6840537"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099" name="Line 3"/>
          <p:cNvSpPr>
            <a:spLocks noChangeShapeType="1"/>
          </p:cNvSpPr>
          <p:nvPr/>
        </p:nvSpPr>
        <p:spPr bwMode="auto">
          <a:xfrm flipV="1">
            <a:off x="5724525" y="2276475"/>
            <a:ext cx="0" cy="431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0" name="Line 4"/>
          <p:cNvSpPr>
            <a:spLocks noChangeShapeType="1"/>
          </p:cNvSpPr>
          <p:nvPr/>
        </p:nvSpPr>
        <p:spPr bwMode="auto">
          <a:xfrm flipV="1">
            <a:off x="3348038" y="2276475"/>
            <a:ext cx="0" cy="431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4101" name="Line 5"/>
          <p:cNvSpPr>
            <a:spLocks noChangeShapeType="1"/>
          </p:cNvSpPr>
          <p:nvPr/>
        </p:nvSpPr>
        <p:spPr bwMode="auto">
          <a:xfrm>
            <a:off x="5724525" y="2276475"/>
            <a:ext cx="2160588"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2" name="Line 6"/>
          <p:cNvSpPr>
            <a:spLocks noChangeShapeType="1"/>
          </p:cNvSpPr>
          <p:nvPr/>
        </p:nvSpPr>
        <p:spPr bwMode="auto">
          <a:xfrm flipH="1">
            <a:off x="1258888" y="2276475"/>
            <a:ext cx="2089150" cy="0"/>
          </a:xfrm>
          <a:prstGeom prst="line">
            <a:avLst/>
          </a:prstGeom>
          <a:noFill/>
          <a:ln w="2857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103" name="Text Box 7"/>
          <p:cNvSpPr txBox="1">
            <a:spLocks noChangeArrowheads="1"/>
          </p:cNvSpPr>
          <p:nvPr/>
        </p:nvSpPr>
        <p:spPr bwMode="auto">
          <a:xfrm>
            <a:off x="6156325" y="1700213"/>
            <a:ext cx="1511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2000" b="1">
                <a:solidFill>
                  <a:srgbClr val="3333FF"/>
                </a:solidFill>
              </a:rPr>
              <a:t>غاز</a:t>
            </a:r>
            <a:endParaRPr lang="en-US" altLang="en-US" sz="2000" b="1">
              <a:solidFill>
                <a:srgbClr val="3333FF"/>
              </a:solidFill>
            </a:endParaRPr>
          </a:p>
        </p:txBody>
      </p:sp>
      <p:sp>
        <p:nvSpPr>
          <p:cNvPr id="4104" name="Text Box 8"/>
          <p:cNvSpPr txBox="1">
            <a:spLocks noChangeArrowheads="1"/>
          </p:cNvSpPr>
          <p:nvPr/>
        </p:nvSpPr>
        <p:spPr bwMode="auto">
          <a:xfrm>
            <a:off x="4067175" y="2205038"/>
            <a:ext cx="10810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2000" b="1">
                <a:solidFill>
                  <a:srgbClr val="FF6699"/>
                </a:solidFill>
              </a:rPr>
              <a:t>سائل</a:t>
            </a:r>
            <a:endParaRPr lang="en-US" altLang="en-US" sz="2000" b="1">
              <a:solidFill>
                <a:srgbClr val="FF6699"/>
              </a:solidFill>
            </a:endParaRPr>
          </a:p>
        </p:txBody>
      </p:sp>
      <p:sp>
        <p:nvSpPr>
          <p:cNvPr id="4105" name="Text Box 9"/>
          <p:cNvSpPr txBox="1">
            <a:spLocks noChangeArrowheads="1"/>
          </p:cNvSpPr>
          <p:nvPr/>
        </p:nvSpPr>
        <p:spPr bwMode="auto">
          <a:xfrm>
            <a:off x="1692275" y="1773238"/>
            <a:ext cx="12255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2000" b="1"/>
              <a:t>صلب</a:t>
            </a:r>
            <a:endParaRPr lang="en-US" altLang="en-US" sz="2000" b="1"/>
          </a:p>
        </p:txBody>
      </p:sp>
      <p:sp>
        <p:nvSpPr>
          <p:cNvPr id="4106" name="AutoShape 13"/>
          <p:cNvSpPr>
            <a:spLocks noChangeArrowheads="1"/>
          </p:cNvSpPr>
          <p:nvPr/>
        </p:nvSpPr>
        <p:spPr bwMode="auto">
          <a:xfrm>
            <a:off x="5076825" y="2924175"/>
            <a:ext cx="2736850" cy="504825"/>
          </a:xfrm>
          <a:prstGeom prst="curvedUpArrow">
            <a:avLst>
              <a:gd name="adj1" fmla="val 108428"/>
              <a:gd name="adj2" fmla="val 216855"/>
              <a:gd name="adj3" fmla="val 33333"/>
            </a:avLst>
          </a:prstGeom>
          <a:solidFill>
            <a:schemeClr val="accent1"/>
          </a:solidFill>
          <a:ln w="9525">
            <a:solidFill>
              <a:schemeClr val="tx1"/>
            </a:solidFill>
            <a:miter lim="800000"/>
            <a:headEnd/>
            <a:tailEnd/>
          </a:ln>
        </p:spPr>
        <p:txBody>
          <a:bodyPr wrap="none" anchor="ct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endParaRPr lang="ar-JO" altLang="en-US"/>
          </a:p>
        </p:txBody>
      </p:sp>
      <p:sp>
        <p:nvSpPr>
          <p:cNvPr id="4107" name="AutoShape 23"/>
          <p:cNvSpPr>
            <a:spLocks noChangeArrowheads="1"/>
          </p:cNvSpPr>
          <p:nvPr/>
        </p:nvSpPr>
        <p:spPr bwMode="auto">
          <a:xfrm flipH="1">
            <a:off x="1476375" y="2924175"/>
            <a:ext cx="2806700" cy="504825"/>
          </a:xfrm>
          <a:prstGeom prst="curvedUpArrow">
            <a:avLst>
              <a:gd name="adj1" fmla="val 111195"/>
              <a:gd name="adj2" fmla="val 222390"/>
              <a:gd name="adj3" fmla="val 33333"/>
            </a:avLst>
          </a:prstGeom>
          <a:solidFill>
            <a:schemeClr val="accent1"/>
          </a:solidFill>
          <a:ln w="9525">
            <a:solidFill>
              <a:schemeClr val="tx1"/>
            </a:solidFill>
            <a:miter lim="800000"/>
            <a:headEnd/>
            <a:tailEnd/>
          </a:ln>
        </p:spPr>
        <p:txBody>
          <a:bodyPr wrap="none" anchor="ct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endParaRPr lang="en-US" altLang="en-US" sz="1800">
              <a:solidFill>
                <a:srgbClr val="CC3300"/>
              </a:solidFill>
            </a:endParaRPr>
          </a:p>
        </p:txBody>
      </p:sp>
      <p:sp>
        <p:nvSpPr>
          <p:cNvPr id="6168" name="Text Box 24"/>
          <p:cNvSpPr txBox="1">
            <a:spLocks noChangeArrowheads="1"/>
          </p:cNvSpPr>
          <p:nvPr/>
        </p:nvSpPr>
        <p:spPr bwMode="auto">
          <a:xfrm>
            <a:off x="5003800" y="3644900"/>
            <a:ext cx="3529013" cy="1878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r>
              <a:rPr lang="ar-SA" altLang="en-US" sz="1800" b="1" u="sng">
                <a:solidFill>
                  <a:srgbClr val="003300"/>
                </a:solidFill>
              </a:rPr>
              <a:t>درجة حرارة</a:t>
            </a:r>
            <a:r>
              <a:rPr lang="ar-SA" altLang="en-US" sz="1800" u="sng"/>
              <a:t> </a:t>
            </a:r>
            <a:r>
              <a:rPr lang="ar-SA" altLang="en-US" sz="1800" b="1" u="sng">
                <a:solidFill>
                  <a:srgbClr val="003300"/>
                </a:solidFill>
              </a:rPr>
              <a:t>الغليان</a:t>
            </a:r>
            <a:r>
              <a:rPr lang="he-IL" altLang="en-US" sz="1800" b="1" u="sng">
                <a:solidFill>
                  <a:srgbClr val="003300"/>
                </a:solidFill>
              </a:rPr>
              <a:t> = </a:t>
            </a:r>
            <a:r>
              <a:rPr lang="ar-SA" altLang="en-US" sz="1800" b="1" u="sng">
                <a:solidFill>
                  <a:srgbClr val="003300"/>
                </a:solidFill>
              </a:rPr>
              <a:t>درجة حرارة</a:t>
            </a:r>
            <a:r>
              <a:rPr lang="ar-SA" altLang="en-US" sz="1800" u="sng"/>
              <a:t> </a:t>
            </a:r>
            <a:r>
              <a:rPr lang="ar-SA" altLang="en-US" sz="1800" b="1" u="sng">
                <a:solidFill>
                  <a:srgbClr val="003300"/>
                </a:solidFill>
              </a:rPr>
              <a:t>التكثف</a:t>
            </a:r>
            <a:endParaRPr lang="en-US" altLang="en-US" sz="1800" b="1" u="sng">
              <a:solidFill>
                <a:srgbClr val="003300"/>
              </a:solidFill>
            </a:endParaRPr>
          </a:p>
          <a:p>
            <a:pPr algn="r" eaLnBrk="1" hangingPunct="1">
              <a:spcBef>
                <a:spcPct val="50000"/>
              </a:spcBef>
            </a:pPr>
            <a:r>
              <a:rPr lang="ar-SA" altLang="en-US" sz="1800" b="1">
                <a:solidFill>
                  <a:srgbClr val="CC3300"/>
                </a:solidFill>
              </a:rPr>
              <a:t>هذه درجة الحرارة التي تتحول بها المادة من الحالة التراكمية السائلة الى الحالة التراكمية الغازية</a:t>
            </a:r>
            <a:r>
              <a:rPr lang="he-IL" altLang="en-US" sz="1800" b="1">
                <a:solidFill>
                  <a:srgbClr val="CC3300"/>
                </a:solidFill>
                <a:cs typeface="Narkisim" pitchFamily="34" charset="0"/>
              </a:rPr>
              <a:t>, </a:t>
            </a:r>
            <a:r>
              <a:rPr lang="ar-SA" altLang="en-US" sz="1800" b="1" u="sng">
                <a:solidFill>
                  <a:srgbClr val="CC3300"/>
                </a:solidFill>
              </a:rPr>
              <a:t>وهي ذاتها </a:t>
            </a:r>
            <a:r>
              <a:rPr lang="he-IL" altLang="en-US" sz="1800" b="1">
                <a:solidFill>
                  <a:srgbClr val="CC3300"/>
                </a:solidFill>
                <a:cs typeface="Narkisim" pitchFamily="34" charset="0"/>
              </a:rPr>
              <a:t> </a:t>
            </a:r>
            <a:r>
              <a:rPr lang="ar-SA" altLang="en-US" sz="1800" b="1">
                <a:solidFill>
                  <a:srgbClr val="CC3300"/>
                </a:solidFill>
              </a:rPr>
              <a:t>درجة الحرارة التي تتحول بها المادة من الحالة التراكمية الغازية الى الحالة التراكمية السائلة</a:t>
            </a:r>
            <a:endParaRPr lang="en-US" altLang="en-US" sz="1800" b="1">
              <a:solidFill>
                <a:srgbClr val="CC3300"/>
              </a:solidFill>
            </a:endParaRPr>
          </a:p>
        </p:txBody>
      </p:sp>
      <p:sp>
        <p:nvSpPr>
          <p:cNvPr id="6169" name="Text Box 25"/>
          <p:cNvSpPr txBox="1">
            <a:spLocks noChangeArrowheads="1"/>
          </p:cNvSpPr>
          <p:nvPr/>
        </p:nvSpPr>
        <p:spPr bwMode="auto">
          <a:xfrm>
            <a:off x="1042988" y="3644900"/>
            <a:ext cx="3600450" cy="2427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algn="r" eaLnBrk="1" hangingPunct="1"/>
            <a:r>
              <a:rPr lang="ar-SA" altLang="en-US" sz="1800" b="1" u="sng">
                <a:solidFill>
                  <a:srgbClr val="003300"/>
                </a:solidFill>
              </a:rPr>
              <a:t>درجة حرارة</a:t>
            </a:r>
            <a:r>
              <a:rPr lang="ar-SA" altLang="en-US" sz="1800" u="sng"/>
              <a:t> </a:t>
            </a:r>
            <a:r>
              <a:rPr lang="ar-SA" altLang="en-US" sz="1800" b="1" u="sng">
                <a:solidFill>
                  <a:srgbClr val="003300"/>
                </a:solidFill>
              </a:rPr>
              <a:t>الانصهار</a:t>
            </a:r>
            <a:r>
              <a:rPr lang="he-IL" altLang="en-US" sz="1800" b="1" u="sng">
                <a:solidFill>
                  <a:srgbClr val="003300"/>
                </a:solidFill>
              </a:rPr>
              <a:t> = </a:t>
            </a:r>
            <a:r>
              <a:rPr lang="ar-SA" altLang="en-US" sz="1800" b="1" u="sng">
                <a:solidFill>
                  <a:srgbClr val="003300"/>
                </a:solidFill>
              </a:rPr>
              <a:t>درجة حرارة التجمد</a:t>
            </a:r>
            <a:endParaRPr lang="he-IL" altLang="en-US" sz="1800" b="1" u="sng">
              <a:solidFill>
                <a:srgbClr val="003300"/>
              </a:solidFill>
            </a:endParaRPr>
          </a:p>
          <a:p>
            <a:pPr algn="r" eaLnBrk="1" hangingPunct="1"/>
            <a:endParaRPr lang="he-IL" altLang="en-US" sz="1800" b="1" u="sng">
              <a:solidFill>
                <a:srgbClr val="003300"/>
              </a:solidFill>
            </a:endParaRPr>
          </a:p>
          <a:p>
            <a:pPr algn="r" eaLnBrk="1" hangingPunct="1">
              <a:spcBef>
                <a:spcPct val="50000"/>
              </a:spcBef>
            </a:pPr>
            <a:r>
              <a:rPr lang="ar-SA" altLang="en-US" sz="1800" b="1">
                <a:solidFill>
                  <a:srgbClr val="CC3300"/>
                </a:solidFill>
              </a:rPr>
              <a:t>هذه درجة الحرارة التي تتحول بها المادة من الحالة التراكمية الصلبة الى الحالة التراكمية السائلة</a:t>
            </a:r>
            <a:r>
              <a:rPr lang="he-IL" altLang="en-US" sz="1800" b="1">
                <a:solidFill>
                  <a:srgbClr val="CC3300"/>
                </a:solidFill>
              </a:rPr>
              <a:t>, </a:t>
            </a:r>
            <a:r>
              <a:rPr lang="ar-SA" altLang="en-US" sz="1800" b="1" u="sng">
                <a:solidFill>
                  <a:srgbClr val="CC3300"/>
                </a:solidFill>
              </a:rPr>
              <a:t>وهي ذاتها </a:t>
            </a:r>
            <a:r>
              <a:rPr lang="he-IL" altLang="en-US" sz="1800" b="1">
                <a:solidFill>
                  <a:srgbClr val="CC3300"/>
                </a:solidFill>
              </a:rPr>
              <a:t> </a:t>
            </a:r>
            <a:r>
              <a:rPr lang="ar-SA" altLang="en-US" sz="1800" b="1">
                <a:solidFill>
                  <a:srgbClr val="CC3300"/>
                </a:solidFill>
              </a:rPr>
              <a:t>درجة الحرارة التي تتحول بها المادة من الحالة التراكمية السائلة الى الحالة التراكمية الصلبة</a:t>
            </a:r>
            <a:endParaRPr lang="en-US" altLang="en-US" sz="1800" b="1">
              <a:solidFill>
                <a:srgbClr val="CC3300"/>
              </a:solidFill>
            </a:endParaRPr>
          </a:p>
          <a:p>
            <a:pPr algn="r" eaLnBrk="1" hangingPunct="1"/>
            <a:endParaRPr lang="en-US" altLang="en-US" sz="1800" b="1" u="sng">
              <a:solidFill>
                <a:srgbClr val="003300"/>
              </a:solidFill>
            </a:endParaRPr>
          </a:p>
        </p:txBody>
      </p:sp>
      <p:sp>
        <p:nvSpPr>
          <p:cNvPr id="4110" name="Text Box 26"/>
          <p:cNvSpPr txBox="1">
            <a:spLocks noChangeArrowheads="1"/>
          </p:cNvSpPr>
          <p:nvPr/>
        </p:nvSpPr>
        <p:spPr bwMode="auto">
          <a:xfrm>
            <a:off x="2484438" y="692150"/>
            <a:ext cx="410368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2800" b="1">
                <a:solidFill>
                  <a:srgbClr val="00CC00"/>
                </a:solidFill>
                <a:latin typeface="Times New Roman" panose="02020603050405020304" pitchFamily="18" charset="0"/>
                <a:cs typeface="Times New Roman" panose="02020603050405020304" pitchFamily="18" charset="0"/>
              </a:rPr>
              <a:t>التحول من حالة تراكمية الى اخرى</a:t>
            </a:r>
            <a:endParaRPr lang="en-US" altLang="en-US" sz="2800" b="1">
              <a:solidFill>
                <a:srgbClr val="00CC00"/>
              </a:solidFill>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6168">
                                            <p:txEl>
                                              <p:pRg st="0" end="0"/>
                                            </p:txEl>
                                          </p:spTgt>
                                        </p:tgtEl>
                                        <p:attrNameLst>
                                          <p:attrName>style.visibility</p:attrName>
                                        </p:attrNameLst>
                                      </p:cBhvr>
                                      <p:to>
                                        <p:strVal val="visible"/>
                                      </p:to>
                                    </p:set>
                                    <p:anim calcmode="lin" valueType="num">
                                      <p:cBhvr additive="base">
                                        <p:cTn id="7" dur="2000" fill="hold"/>
                                        <p:tgtEl>
                                          <p:spTgt spid="6168">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616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6168">
                                            <p:txEl>
                                              <p:pRg st="1" end="1"/>
                                            </p:txEl>
                                          </p:spTgt>
                                        </p:tgtEl>
                                        <p:attrNameLst>
                                          <p:attrName>style.visibility</p:attrName>
                                        </p:attrNameLst>
                                      </p:cBhvr>
                                      <p:to>
                                        <p:strVal val="visible"/>
                                      </p:to>
                                    </p:set>
                                    <p:anim calcmode="lin" valueType="num">
                                      <p:cBhvr additive="base">
                                        <p:cTn id="13" dur="2000" fill="hold"/>
                                        <p:tgtEl>
                                          <p:spTgt spid="6168">
                                            <p:txEl>
                                              <p:pRg st="1" end="1"/>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616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6169">
                                            <p:txEl>
                                              <p:pRg st="0" end="0"/>
                                            </p:txEl>
                                          </p:spTgt>
                                        </p:tgtEl>
                                        <p:attrNameLst>
                                          <p:attrName>style.visibility</p:attrName>
                                        </p:attrNameLst>
                                      </p:cBhvr>
                                      <p:to>
                                        <p:strVal val="visible"/>
                                      </p:to>
                                    </p:set>
                                    <p:anim calcmode="lin" valueType="num">
                                      <p:cBhvr additive="base">
                                        <p:cTn id="19" dur="2000" fill="hold"/>
                                        <p:tgtEl>
                                          <p:spTgt spid="6169">
                                            <p:txEl>
                                              <p:pRg st="0" end="0"/>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616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6169">
                                            <p:txEl>
                                              <p:pRg st="2" end="2"/>
                                            </p:txEl>
                                          </p:spTgt>
                                        </p:tgtEl>
                                        <p:attrNameLst>
                                          <p:attrName>style.visibility</p:attrName>
                                        </p:attrNameLst>
                                      </p:cBhvr>
                                      <p:to>
                                        <p:strVal val="visible"/>
                                      </p:to>
                                    </p:set>
                                    <p:anim calcmode="lin" valueType="num">
                                      <p:cBhvr additive="base">
                                        <p:cTn id="25" dur="2000" fill="hold"/>
                                        <p:tgtEl>
                                          <p:spTgt spid="6169">
                                            <p:txEl>
                                              <p:pRg st="2" end="2"/>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616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4"/>
          <p:cNvSpPr txBox="1">
            <a:spLocks noChangeArrowheads="1"/>
          </p:cNvSpPr>
          <p:nvPr/>
        </p:nvSpPr>
        <p:spPr bwMode="auto">
          <a:xfrm>
            <a:off x="1403350" y="692150"/>
            <a:ext cx="6913563"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2200" b="1">
                <a:solidFill>
                  <a:srgbClr val="990000"/>
                </a:solidFill>
                <a:latin typeface="Times New Roman" panose="02020603050405020304" pitchFamily="18" charset="0"/>
                <a:cs typeface="Times New Roman" panose="02020603050405020304" pitchFamily="18" charset="0"/>
              </a:rPr>
              <a:t>نوضح ذلك بمساعدة محور درجات الحرارة للماء</a:t>
            </a:r>
            <a:endParaRPr lang="en-US" altLang="en-US" sz="2200" b="1">
              <a:solidFill>
                <a:srgbClr val="990000"/>
              </a:solidFill>
              <a:latin typeface="Times New Roman" panose="02020603050405020304" pitchFamily="18" charset="0"/>
              <a:cs typeface="Times New Roman" panose="02020603050405020304" pitchFamily="18" charset="0"/>
            </a:endParaRPr>
          </a:p>
        </p:txBody>
      </p:sp>
      <p:sp>
        <p:nvSpPr>
          <p:cNvPr id="5123" name="Line 5"/>
          <p:cNvSpPr>
            <a:spLocks noChangeShapeType="1"/>
          </p:cNvSpPr>
          <p:nvPr/>
        </p:nvSpPr>
        <p:spPr bwMode="auto">
          <a:xfrm>
            <a:off x="1979613" y="2781300"/>
            <a:ext cx="547211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4" name="Line 6"/>
          <p:cNvSpPr>
            <a:spLocks noChangeShapeType="1"/>
          </p:cNvSpPr>
          <p:nvPr/>
        </p:nvSpPr>
        <p:spPr bwMode="auto">
          <a:xfrm flipV="1">
            <a:off x="5795963" y="2205038"/>
            <a:ext cx="0" cy="576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5" name="Line 7"/>
          <p:cNvSpPr>
            <a:spLocks noChangeShapeType="1"/>
          </p:cNvSpPr>
          <p:nvPr/>
        </p:nvSpPr>
        <p:spPr bwMode="auto">
          <a:xfrm flipV="1">
            <a:off x="3635375" y="2205038"/>
            <a:ext cx="0" cy="576262"/>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26" name="Line 8"/>
          <p:cNvSpPr>
            <a:spLocks noChangeShapeType="1"/>
          </p:cNvSpPr>
          <p:nvPr/>
        </p:nvSpPr>
        <p:spPr bwMode="auto">
          <a:xfrm>
            <a:off x="5795963" y="2205038"/>
            <a:ext cx="158432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7" name="Line 9"/>
          <p:cNvSpPr>
            <a:spLocks noChangeShapeType="1"/>
          </p:cNvSpPr>
          <p:nvPr/>
        </p:nvSpPr>
        <p:spPr bwMode="auto">
          <a:xfrm flipH="1">
            <a:off x="1979613" y="2205038"/>
            <a:ext cx="165576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28" name="Rectangle 10"/>
          <p:cNvSpPr>
            <a:spLocks noChangeArrowheads="1"/>
          </p:cNvSpPr>
          <p:nvPr/>
        </p:nvSpPr>
        <p:spPr bwMode="auto">
          <a:xfrm>
            <a:off x="6254750" y="1700213"/>
            <a:ext cx="520700"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algn="l" rtl="0" eaLnBrk="1" hangingPunct="1">
              <a:spcBef>
                <a:spcPct val="50000"/>
              </a:spcBef>
            </a:pPr>
            <a:r>
              <a:rPr lang="ar-SA" altLang="en-US" sz="2200" b="1">
                <a:solidFill>
                  <a:srgbClr val="990000"/>
                </a:solidFill>
              </a:rPr>
              <a:t>غاز</a:t>
            </a:r>
            <a:endParaRPr lang="en-US" altLang="en-US" sz="2200" b="1">
              <a:solidFill>
                <a:srgbClr val="990000"/>
              </a:solidFill>
            </a:endParaRPr>
          </a:p>
        </p:txBody>
      </p:sp>
      <p:sp>
        <p:nvSpPr>
          <p:cNvPr id="5129" name="Rectangle 11"/>
          <p:cNvSpPr>
            <a:spLocks noChangeArrowheads="1"/>
          </p:cNvSpPr>
          <p:nvPr/>
        </p:nvSpPr>
        <p:spPr bwMode="auto">
          <a:xfrm>
            <a:off x="4405313" y="2133600"/>
            <a:ext cx="620712"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algn="l" rtl="0" eaLnBrk="1" hangingPunct="1">
              <a:spcBef>
                <a:spcPct val="50000"/>
              </a:spcBef>
            </a:pPr>
            <a:r>
              <a:rPr lang="ar-SA" altLang="en-US" sz="2200" b="1">
                <a:solidFill>
                  <a:srgbClr val="990000"/>
                </a:solidFill>
              </a:rPr>
              <a:t>سائل</a:t>
            </a:r>
            <a:endParaRPr lang="en-US" altLang="en-US" sz="2200" b="1">
              <a:solidFill>
                <a:srgbClr val="990000"/>
              </a:solidFill>
            </a:endParaRPr>
          </a:p>
        </p:txBody>
      </p:sp>
      <p:sp>
        <p:nvSpPr>
          <p:cNvPr id="5130" name="Rectangle 12"/>
          <p:cNvSpPr>
            <a:spLocks noChangeArrowheads="1"/>
          </p:cNvSpPr>
          <p:nvPr/>
        </p:nvSpPr>
        <p:spPr bwMode="auto">
          <a:xfrm>
            <a:off x="2627313" y="1700213"/>
            <a:ext cx="646112"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algn="l" rtl="0" eaLnBrk="1" hangingPunct="1">
              <a:spcBef>
                <a:spcPct val="50000"/>
              </a:spcBef>
            </a:pPr>
            <a:r>
              <a:rPr lang="ar-SA" altLang="en-US" sz="2200" b="1">
                <a:solidFill>
                  <a:srgbClr val="990000"/>
                </a:solidFill>
              </a:rPr>
              <a:t>صلب</a:t>
            </a:r>
            <a:endParaRPr lang="en-US" altLang="en-US" sz="2200" b="1">
              <a:solidFill>
                <a:srgbClr val="990000"/>
              </a:solidFill>
            </a:endParaRPr>
          </a:p>
        </p:txBody>
      </p:sp>
      <p:sp>
        <p:nvSpPr>
          <p:cNvPr id="5131" name="Line 13"/>
          <p:cNvSpPr>
            <a:spLocks noChangeShapeType="1"/>
          </p:cNvSpPr>
          <p:nvPr/>
        </p:nvSpPr>
        <p:spPr bwMode="auto">
          <a:xfrm>
            <a:off x="3635375" y="2781300"/>
            <a:ext cx="0" cy="2873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2" name="Line 14"/>
          <p:cNvSpPr>
            <a:spLocks noChangeShapeType="1"/>
          </p:cNvSpPr>
          <p:nvPr/>
        </p:nvSpPr>
        <p:spPr bwMode="auto">
          <a:xfrm>
            <a:off x="3132138" y="2781300"/>
            <a:ext cx="0" cy="2873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3" name="Line 15"/>
          <p:cNvSpPr>
            <a:spLocks noChangeShapeType="1"/>
          </p:cNvSpPr>
          <p:nvPr/>
        </p:nvSpPr>
        <p:spPr bwMode="auto">
          <a:xfrm>
            <a:off x="6300788" y="2781300"/>
            <a:ext cx="0" cy="2873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4" name="Line 16"/>
          <p:cNvSpPr>
            <a:spLocks noChangeShapeType="1"/>
          </p:cNvSpPr>
          <p:nvPr/>
        </p:nvSpPr>
        <p:spPr bwMode="auto">
          <a:xfrm>
            <a:off x="5795963" y="2781300"/>
            <a:ext cx="0" cy="2873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5" name="Line 17"/>
          <p:cNvSpPr>
            <a:spLocks noChangeShapeType="1"/>
          </p:cNvSpPr>
          <p:nvPr/>
        </p:nvSpPr>
        <p:spPr bwMode="auto">
          <a:xfrm>
            <a:off x="4211638" y="2781300"/>
            <a:ext cx="0" cy="28733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136" name="Text Box 19"/>
          <p:cNvSpPr txBox="1">
            <a:spLocks noChangeArrowheads="1"/>
          </p:cNvSpPr>
          <p:nvPr/>
        </p:nvSpPr>
        <p:spPr bwMode="auto">
          <a:xfrm>
            <a:off x="1835150" y="3068638"/>
            <a:ext cx="5113338"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algn="r" eaLnBrk="1" hangingPunct="1">
              <a:spcBef>
                <a:spcPct val="50000"/>
              </a:spcBef>
            </a:pPr>
            <a:r>
              <a:rPr lang="he-IL" altLang="en-US" sz="2200">
                <a:solidFill>
                  <a:schemeClr val="tx1"/>
                </a:solidFill>
              </a:rPr>
              <a:t>     </a:t>
            </a:r>
            <a:r>
              <a:rPr lang="he-IL" altLang="en-US" sz="1800">
                <a:solidFill>
                  <a:schemeClr val="tx1"/>
                </a:solidFill>
              </a:rPr>
              <a:t>110	  100                   25     0      10 - </a:t>
            </a:r>
            <a:endParaRPr lang="en-US" altLang="en-US" sz="2200">
              <a:solidFill>
                <a:schemeClr val="tx1"/>
              </a:solidFill>
            </a:endParaRPr>
          </a:p>
        </p:txBody>
      </p:sp>
      <p:sp>
        <p:nvSpPr>
          <p:cNvPr id="5137" name="AutoShape 20"/>
          <p:cNvSpPr>
            <a:spLocks noChangeArrowheads="1"/>
          </p:cNvSpPr>
          <p:nvPr/>
        </p:nvSpPr>
        <p:spPr bwMode="auto">
          <a:xfrm>
            <a:off x="4859338" y="3644900"/>
            <a:ext cx="2736850" cy="504825"/>
          </a:xfrm>
          <a:prstGeom prst="curvedUpArrow">
            <a:avLst>
              <a:gd name="adj1" fmla="val 108428"/>
              <a:gd name="adj2" fmla="val 216855"/>
              <a:gd name="adj3" fmla="val 33333"/>
            </a:avLst>
          </a:prstGeom>
          <a:solidFill>
            <a:schemeClr val="accent1"/>
          </a:solidFill>
          <a:ln w="9525">
            <a:solidFill>
              <a:schemeClr val="tx1"/>
            </a:solidFill>
            <a:miter lim="800000"/>
            <a:headEnd/>
            <a:tailEnd/>
          </a:ln>
        </p:spPr>
        <p:txBody>
          <a:bodyPr wrap="none" anchor="ct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endParaRPr lang="ar-JO" altLang="en-US"/>
          </a:p>
        </p:txBody>
      </p:sp>
      <p:sp>
        <p:nvSpPr>
          <p:cNvPr id="5138" name="AutoShape 21"/>
          <p:cNvSpPr>
            <a:spLocks noChangeArrowheads="1"/>
          </p:cNvSpPr>
          <p:nvPr/>
        </p:nvSpPr>
        <p:spPr bwMode="auto">
          <a:xfrm flipH="1">
            <a:off x="1331913" y="3644900"/>
            <a:ext cx="2806700" cy="504825"/>
          </a:xfrm>
          <a:prstGeom prst="curvedUpArrow">
            <a:avLst>
              <a:gd name="adj1" fmla="val 111195"/>
              <a:gd name="adj2" fmla="val 222390"/>
              <a:gd name="adj3" fmla="val 33333"/>
            </a:avLst>
          </a:prstGeom>
          <a:solidFill>
            <a:schemeClr val="accent1"/>
          </a:solidFill>
          <a:ln w="9525">
            <a:solidFill>
              <a:schemeClr val="tx1"/>
            </a:solidFill>
            <a:miter lim="800000"/>
            <a:headEnd/>
            <a:tailEnd/>
          </a:ln>
        </p:spPr>
        <p:txBody>
          <a:bodyPr wrap="none" anchor="ct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endParaRPr lang="en-US" altLang="en-US" sz="1800">
              <a:solidFill>
                <a:srgbClr val="CC3300"/>
              </a:solidFill>
            </a:endParaRPr>
          </a:p>
        </p:txBody>
      </p:sp>
      <p:sp>
        <p:nvSpPr>
          <p:cNvPr id="5139" name="Rectangle 22"/>
          <p:cNvSpPr>
            <a:spLocks noChangeArrowheads="1"/>
          </p:cNvSpPr>
          <p:nvPr/>
        </p:nvSpPr>
        <p:spPr bwMode="auto">
          <a:xfrm>
            <a:off x="4500563" y="4292600"/>
            <a:ext cx="37433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r>
              <a:rPr lang="ar-SA" altLang="en-US" sz="1800" b="1">
                <a:solidFill>
                  <a:srgbClr val="003300"/>
                </a:solidFill>
              </a:rPr>
              <a:t>درجة حرارة</a:t>
            </a:r>
            <a:r>
              <a:rPr lang="ar-SA" altLang="en-US" sz="1800"/>
              <a:t> </a:t>
            </a:r>
            <a:r>
              <a:rPr lang="ar-SA" altLang="en-US" sz="1800" b="1">
                <a:solidFill>
                  <a:srgbClr val="003300"/>
                </a:solidFill>
              </a:rPr>
              <a:t>الغليان</a:t>
            </a:r>
            <a:r>
              <a:rPr lang="he-IL" altLang="en-US" sz="1800" b="1">
                <a:solidFill>
                  <a:srgbClr val="003300"/>
                </a:solidFill>
              </a:rPr>
              <a:t> = </a:t>
            </a:r>
            <a:r>
              <a:rPr lang="ar-SA" altLang="en-US" sz="1800" b="1">
                <a:solidFill>
                  <a:srgbClr val="003300"/>
                </a:solidFill>
              </a:rPr>
              <a:t>درجة حرارة</a:t>
            </a:r>
            <a:r>
              <a:rPr lang="ar-SA" altLang="en-US" sz="1800"/>
              <a:t> </a:t>
            </a:r>
            <a:r>
              <a:rPr lang="ar-SA" altLang="en-US" sz="1800" b="1">
                <a:solidFill>
                  <a:srgbClr val="003300"/>
                </a:solidFill>
              </a:rPr>
              <a:t>التكثف</a:t>
            </a:r>
            <a:endParaRPr lang="en-US" altLang="en-US" sz="1800" b="1">
              <a:solidFill>
                <a:srgbClr val="003300"/>
              </a:solidFill>
            </a:endParaRPr>
          </a:p>
        </p:txBody>
      </p:sp>
      <p:sp>
        <p:nvSpPr>
          <p:cNvPr id="5140" name="Rectangle 23"/>
          <p:cNvSpPr>
            <a:spLocks noChangeArrowheads="1"/>
          </p:cNvSpPr>
          <p:nvPr/>
        </p:nvSpPr>
        <p:spPr bwMode="auto">
          <a:xfrm>
            <a:off x="179388" y="4292600"/>
            <a:ext cx="38877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algn="r" eaLnBrk="1" hangingPunct="1"/>
            <a:r>
              <a:rPr lang="ar-SA" altLang="en-US" sz="1800" b="1">
                <a:solidFill>
                  <a:srgbClr val="003300"/>
                </a:solidFill>
              </a:rPr>
              <a:t>درجة حرارة</a:t>
            </a:r>
            <a:r>
              <a:rPr lang="ar-SA" altLang="en-US" sz="1800"/>
              <a:t> </a:t>
            </a:r>
            <a:r>
              <a:rPr lang="ar-SA" altLang="en-US" sz="1800" b="1">
                <a:solidFill>
                  <a:srgbClr val="003300"/>
                </a:solidFill>
              </a:rPr>
              <a:t>الانصهار</a:t>
            </a:r>
            <a:r>
              <a:rPr lang="he-IL" altLang="en-US" sz="1800" b="1">
                <a:solidFill>
                  <a:srgbClr val="003300"/>
                </a:solidFill>
              </a:rPr>
              <a:t> = </a:t>
            </a:r>
            <a:r>
              <a:rPr lang="ar-SA" altLang="en-US" sz="1800" b="1">
                <a:solidFill>
                  <a:srgbClr val="003300"/>
                </a:solidFill>
              </a:rPr>
              <a:t>درجة حرارة التجمد</a:t>
            </a:r>
            <a:endParaRPr lang="en-US" altLang="en-US" sz="1800" b="1">
              <a:solidFill>
                <a:srgbClr val="0033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mazav_zvira_water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1196975"/>
            <a:ext cx="7561263"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Text Box 3"/>
          <p:cNvSpPr txBox="1">
            <a:spLocks noChangeArrowheads="1"/>
          </p:cNvSpPr>
          <p:nvPr/>
        </p:nvSpPr>
        <p:spPr bwMode="auto">
          <a:xfrm>
            <a:off x="6156325" y="981075"/>
            <a:ext cx="2046288" cy="39687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r>
              <a:rPr lang="ar-SA" altLang="en-US" sz="2000" b="1">
                <a:solidFill>
                  <a:srgbClr val="990000"/>
                </a:solidFill>
              </a:rPr>
              <a:t>الحالات التراكمية للماء</a:t>
            </a:r>
            <a:endParaRPr lang="en-US" altLang="en-US" sz="2000" b="1">
              <a:solidFill>
                <a:srgbClr val="990000"/>
              </a:solidFill>
            </a:endParaRPr>
          </a:p>
        </p:txBody>
      </p:sp>
      <p:sp>
        <p:nvSpPr>
          <p:cNvPr id="6148" name="Text Box 4"/>
          <p:cNvSpPr txBox="1">
            <a:spLocks noChangeArrowheads="1"/>
          </p:cNvSpPr>
          <p:nvPr/>
        </p:nvSpPr>
        <p:spPr bwMode="auto">
          <a:xfrm>
            <a:off x="6604000" y="5259388"/>
            <a:ext cx="492125" cy="39687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r>
              <a:rPr lang="ar-SA" altLang="en-US" sz="2000" b="1">
                <a:solidFill>
                  <a:srgbClr val="003300"/>
                </a:solidFill>
              </a:rPr>
              <a:t>غاز</a:t>
            </a:r>
            <a:endParaRPr lang="en-US" altLang="en-US" sz="2000" b="1">
              <a:solidFill>
                <a:srgbClr val="003300"/>
              </a:solidFill>
            </a:endParaRPr>
          </a:p>
        </p:txBody>
      </p:sp>
      <p:sp>
        <p:nvSpPr>
          <p:cNvPr id="6149" name="Text Box 5"/>
          <p:cNvSpPr txBox="1">
            <a:spLocks noChangeArrowheads="1"/>
          </p:cNvSpPr>
          <p:nvPr/>
        </p:nvSpPr>
        <p:spPr bwMode="auto">
          <a:xfrm>
            <a:off x="4140200" y="5229225"/>
            <a:ext cx="792163" cy="39687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r>
              <a:rPr lang="ar-SA" altLang="en-US" sz="2000" b="1">
                <a:solidFill>
                  <a:srgbClr val="003300"/>
                </a:solidFill>
              </a:rPr>
              <a:t>سائل</a:t>
            </a:r>
            <a:endParaRPr lang="en-US" altLang="en-US" sz="2000" b="1">
              <a:solidFill>
                <a:srgbClr val="003300"/>
              </a:solidFill>
            </a:endParaRPr>
          </a:p>
        </p:txBody>
      </p:sp>
      <p:sp>
        <p:nvSpPr>
          <p:cNvPr id="6150" name="Text Box 6"/>
          <p:cNvSpPr txBox="1">
            <a:spLocks noChangeArrowheads="1"/>
          </p:cNvSpPr>
          <p:nvPr/>
        </p:nvSpPr>
        <p:spPr bwMode="auto">
          <a:xfrm>
            <a:off x="1547813" y="5300663"/>
            <a:ext cx="792162" cy="39687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r>
              <a:rPr lang="ar-SA" altLang="en-US" sz="2000" b="1">
                <a:solidFill>
                  <a:srgbClr val="003300"/>
                </a:solidFill>
              </a:rPr>
              <a:t>صلب</a:t>
            </a:r>
            <a:endParaRPr lang="en-US" altLang="en-US" sz="2000" b="1">
              <a:solidFill>
                <a:srgbClr val="0033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p:cNvSpPr txBox="1">
            <a:spLocks noChangeArrowheads="1"/>
          </p:cNvSpPr>
          <p:nvPr/>
        </p:nvSpPr>
        <p:spPr bwMode="auto">
          <a:xfrm>
            <a:off x="1619250" y="1196975"/>
            <a:ext cx="6265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2400" b="1">
                <a:solidFill>
                  <a:srgbClr val="990000"/>
                </a:solidFill>
              </a:rPr>
              <a:t>ماذا يحدث للمبنى الجسيمي للمادة</a:t>
            </a:r>
            <a:r>
              <a:rPr lang="he-IL" altLang="en-US" sz="2400" b="1">
                <a:solidFill>
                  <a:srgbClr val="990000"/>
                </a:solidFill>
                <a:cs typeface="Narkisim" pitchFamily="34" charset="0"/>
              </a:rPr>
              <a:t>?</a:t>
            </a:r>
            <a:endParaRPr lang="en-US" altLang="en-US" sz="2400" b="1">
              <a:solidFill>
                <a:srgbClr val="990000"/>
              </a:solidFill>
              <a:cs typeface="Narkisim" pitchFamily="34" charset="0"/>
            </a:endParaRPr>
          </a:p>
        </p:txBody>
      </p:sp>
      <p:sp>
        <p:nvSpPr>
          <p:cNvPr id="8197" name="Text Box 5"/>
          <p:cNvSpPr txBox="1">
            <a:spLocks noChangeArrowheads="1"/>
          </p:cNvSpPr>
          <p:nvPr/>
        </p:nvSpPr>
        <p:spPr bwMode="auto">
          <a:xfrm>
            <a:off x="2051050" y="1916113"/>
            <a:ext cx="561657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algn="r" eaLnBrk="1" hangingPunct="1">
              <a:spcBef>
                <a:spcPct val="50000"/>
              </a:spcBef>
            </a:pPr>
            <a:r>
              <a:rPr lang="ar-SA" altLang="en-US" sz="2000" b="1">
                <a:solidFill>
                  <a:srgbClr val="003300"/>
                </a:solidFill>
              </a:rPr>
              <a:t>تعلمنا ان المادة مكونة من جسيمات دائمة الحركة التلقائية ولا يوجد بين الجسيمات الا الفراغ. كل مادة قد تتواجد بثلاث حالات تراكمية للمادة صلب, سائل وغاز. الحالة التراكمية للمادة تتعلق بالمبنى الجسيمي للمادة وبدرجة الحرارة التي تتواجد بها المادة</a:t>
            </a:r>
            <a:endParaRPr lang="he-IL" altLang="en-US" sz="2000" b="1">
              <a:solidFill>
                <a:srgbClr val="003300"/>
              </a:solidFill>
            </a:endParaRPr>
          </a:p>
        </p:txBody>
      </p:sp>
      <p:sp>
        <p:nvSpPr>
          <p:cNvPr id="8198" name="Text Box 6"/>
          <p:cNvSpPr txBox="1">
            <a:spLocks noChangeArrowheads="1"/>
          </p:cNvSpPr>
          <p:nvPr/>
        </p:nvSpPr>
        <p:spPr bwMode="auto">
          <a:xfrm>
            <a:off x="2268538" y="3860800"/>
            <a:ext cx="51847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2000" b="1">
                <a:solidFill>
                  <a:srgbClr val="CC3300"/>
                </a:solidFill>
              </a:rPr>
              <a:t>التخطيط التالي يبين تحول المادة من حالة تراكمية الى اخرى </a:t>
            </a:r>
            <a:endParaRPr lang="en-US" altLang="en-US" sz="2000" b="1">
              <a:solidFill>
                <a:srgbClr val="CC33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8197">
                                            <p:txEl>
                                              <p:pRg st="0" end="0"/>
                                            </p:txEl>
                                          </p:spTgt>
                                        </p:tgtEl>
                                        <p:attrNameLst>
                                          <p:attrName>style.visibility</p:attrName>
                                        </p:attrNameLst>
                                      </p:cBhvr>
                                      <p:to>
                                        <p:strVal val="visible"/>
                                      </p:to>
                                    </p:set>
                                    <p:animEffect transition="in" filter="blinds(horizontal)">
                                      <p:cBhvr>
                                        <p:cTn id="7" dur="500"/>
                                        <p:tgtEl>
                                          <p:spTgt spid="819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8198">
                                            <p:txEl>
                                              <p:pRg st="0" end="0"/>
                                            </p:txEl>
                                          </p:spTgt>
                                        </p:tgtEl>
                                        <p:attrNameLst>
                                          <p:attrName>style.visibility</p:attrName>
                                        </p:attrNameLst>
                                      </p:cBhvr>
                                      <p:to>
                                        <p:strVal val="visible"/>
                                      </p:to>
                                    </p:set>
                                    <p:animEffect transition="in" filter="blinds(horizontal)">
                                      <p:cBhvr>
                                        <p:cTn id="12" dur="500"/>
                                        <p:tgtEl>
                                          <p:spTgt spid="819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graph_mazav_zvir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713" y="593725"/>
            <a:ext cx="5521325" cy="6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ext Box 6"/>
          <p:cNvSpPr txBox="1">
            <a:spLocks noChangeArrowheads="1"/>
          </p:cNvSpPr>
          <p:nvPr/>
        </p:nvSpPr>
        <p:spPr bwMode="auto">
          <a:xfrm rot="-5400000">
            <a:off x="1355725" y="1100138"/>
            <a:ext cx="1152525" cy="336550"/>
          </a:xfrm>
          <a:prstGeom prst="rect">
            <a:avLst/>
          </a:prstGeom>
          <a:solidFill>
            <a:srgbClr val="FFFFCC"/>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algn="r" eaLnBrk="1" hangingPunct="1">
              <a:spcBef>
                <a:spcPct val="50000"/>
              </a:spcBef>
            </a:pPr>
            <a:r>
              <a:rPr lang="ar-SA" altLang="en-US" sz="1600">
                <a:solidFill>
                  <a:srgbClr val="000099"/>
                </a:solidFill>
              </a:rPr>
              <a:t>درجة الحرارة</a:t>
            </a:r>
            <a:endParaRPr lang="en-US" altLang="en-US" sz="1600">
              <a:solidFill>
                <a:srgbClr val="000099"/>
              </a:solidFill>
            </a:endParaRPr>
          </a:p>
        </p:txBody>
      </p:sp>
      <p:sp>
        <p:nvSpPr>
          <p:cNvPr id="8196" name="Text Box 7"/>
          <p:cNvSpPr txBox="1">
            <a:spLocks noChangeArrowheads="1"/>
          </p:cNvSpPr>
          <p:nvPr/>
        </p:nvSpPr>
        <p:spPr bwMode="auto">
          <a:xfrm>
            <a:off x="2339975" y="4005263"/>
            <a:ext cx="668338" cy="58102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r>
              <a:rPr lang="ar-SA" altLang="en-US" sz="1600">
                <a:solidFill>
                  <a:srgbClr val="000099"/>
                </a:solidFill>
              </a:rPr>
              <a:t>صلب +سائل</a:t>
            </a:r>
            <a:endParaRPr lang="en-US" altLang="en-US" sz="1600">
              <a:solidFill>
                <a:srgbClr val="000099"/>
              </a:solidFill>
            </a:endParaRPr>
          </a:p>
        </p:txBody>
      </p:sp>
      <p:sp>
        <p:nvSpPr>
          <p:cNvPr id="8197" name="Text Box 8"/>
          <p:cNvSpPr txBox="1">
            <a:spLocks noChangeArrowheads="1"/>
          </p:cNvSpPr>
          <p:nvPr/>
        </p:nvSpPr>
        <p:spPr bwMode="auto">
          <a:xfrm>
            <a:off x="3276600" y="2205038"/>
            <a:ext cx="668338" cy="581025"/>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r>
              <a:rPr lang="ar-SA" altLang="en-US" sz="1600">
                <a:solidFill>
                  <a:srgbClr val="000099"/>
                </a:solidFill>
              </a:rPr>
              <a:t>سائل +غاز</a:t>
            </a:r>
            <a:endParaRPr lang="en-US" altLang="en-US" sz="1600">
              <a:solidFill>
                <a:srgbClr val="000099"/>
              </a:solidFill>
            </a:endParaRPr>
          </a:p>
        </p:txBody>
      </p:sp>
      <p:sp>
        <p:nvSpPr>
          <p:cNvPr id="8198" name="Text Box 9"/>
          <p:cNvSpPr txBox="1">
            <a:spLocks noChangeArrowheads="1"/>
          </p:cNvSpPr>
          <p:nvPr/>
        </p:nvSpPr>
        <p:spPr bwMode="auto">
          <a:xfrm>
            <a:off x="6156325" y="6521450"/>
            <a:ext cx="831850" cy="33655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1600">
                <a:solidFill>
                  <a:srgbClr val="000099"/>
                </a:solidFill>
              </a:rPr>
              <a:t>الزمن </a:t>
            </a:r>
            <a:endParaRPr lang="en-US" altLang="en-US" sz="1600">
              <a:solidFill>
                <a:srgbClr val="000099"/>
              </a:solidFill>
            </a:endParaRPr>
          </a:p>
        </p:txBody>
      </p:sp>
      <p:sp>
        <p:nvSpPr>
          <p:cNvPr id="8199" name="Text Box 10"/>
          <p:cNvSpPr txBox="1">
            <a:spLocks noChangeArrowheads="1"/>
          </p:cNvSpPr>
          <p:nvPr/>
        </p:nvSpPr>
        <p:spPr bwMode="auto">
          <a:xfrm>
            <a:off x="6224588" y="4508500"/>
            <a:ext cx="1098550" cy="33655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r>
              <a:rPr lang="ar-SA" altLang="en-US" sz="1600" b="1">
                <a:solidFill>
                  <a:srgbClr val="000099"/>
                </a:solidFill>
              </a:rPr>
              <a:t>انصهار, تجمد</a:t>
            </a:r>
            <a:endParaRPr lang="en-US" altLang="en-US" sz="1600" b="1">
              <a:solidFill>
                <a:srgbClr val="000099"/>
              </a:solidFill>
            </a:endParaRPr>
          </a:p>
        </p:txBody>
      </p:sp>
      <p:sp>
        <p:nvSpPr>
          <p:cNvPr id="8200" name="Text Box 11"/>
          <p:cNvSpPr txBox="1">
            <a:spLocks noChangeArrowheads="1"/>
          </p:cNvSpPr>
          <p:nvPr/>
        </p:nvSpPr>
        <p:spPr bwMode="auto">
          <a:xfrm>
            <a:off x="6443663" y="2708275"/>
            <a:ext cx="1006475" cy="336550"/>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r>
              <a:rPr lang="ar-SA" altLang="en-US" sz="1600" b="1">
                <a:solidFill>
                  <a:srgbClr val="000099"/>
                </a:solidFill>
              </a:rPr>
              <a:t>غليان, تكثف</a:t>
            </a:r>
            <a:endParaRPr lang="en-US" altLang="en-US" sz="1600" b="1">
              <a:solidFill>
                <a:srgbClr val="000099"/>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44" name="Text Box 32"/>
          <p:cNvSpPr txBox="1">
            <a:spLocks noChangeArrowheads="1"/>
          </p:cNvSpPr>
          <p:nvPr/>
        </p:nvSpPr>
        <p:spPr bwMode="auto">
          <a:xfrm>
            <a:off x="1476375" y="692150"/>
            <a:ext cx="6767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2400" b="1">
                <a:solidFill>
                  <a:srgbClr val="000099"/>
                </a:solidFill>
                <a:latin typeface="Times New Roman" panose="02020603050405020304" pitchFamily="18" charset="0"/>
                <a:cs typeface="Times New Roman" panose="02020603050405020304" pitchFamily="18" charset="0"/>
              </a:rPr>
              <a:t>مبنى المادة</a:t>
            </a:r>
            <a:r>
              <a:rPr lang="he-IL" altLang="en-US" sz="2400" b="1">
                <a:solidFill>
                  <a:srgbClr val="000099"/>
                </a:solidFill>
                <a:latin typeface="Times New Roman" panose="02020603050405020304" pitchFamily="18" charset="0"/>
                <a:cs typeface="Times New Roman" panose="02020603050405020304" pitchFamily="18" charset="0"/>
              </a:rPr>
              <a:t> – </a:t>
            </a:r>
            <a:r>
              <a:rPr lang="ar-SA" altLang="en-US" sz="2400" b="1">
                <a:solidFill>
                  <a:srgbClr val="000099"/>
                </a:solidFill>
                <a:latin typeface="Times New Roman" panose="02020603050405020304" pitchFamily="18" charset="0"/>
                <a:cs typeface="Times New Roman" panose="02020603050405020304" pitchFamily="18" charset="0"/>
              </a:rPr>
              <a:t>الحالة التراكمية للمادة</a:t>
            </a:r>
            <a:r>
              <a:rPr lang="he-IL" altLang="en-US" sz="2400" b="1">
                <a:solidFill>
                  <a:srgbClr val="000099"/>
                </a:solidFill>
                <a:latin typeface="Times New Roman" panose="02020603050405020304" pitchFamily="18" charset="0"/>
                <a:cs typeface="Times New Roman" panose="02020603050405020304" pitchFamily="18" charset="0"/>
              </a:rPr>
              <a:t> - </a:t>
            </a:r>
            <a:r>
              <a:rPr lang="ar-SA" altLang="en-US" sz="2400" b="1">
                <a:solidFill>
                  <a:srgbClr val="000099"/>
                </a:solidFill>
                <a:latin typeface="Times New Roman" panose="02020603050405020304" pitchFamily="18" charset="0"/>
                <a:cs typeface="Times New Roman" panose="02020603050405020304" pitchFamily="18" charset="0"/>
              </a:rPr>
              <a:t>اجمال</a:t>
            </a:r>
            <a:endParaRPr lang="en-US" altLang="en-US" sz="2400" b="1">
              <a:solidFill>
                <a:srgbClr val="000099"/>
              </a:solidFill>
              <a:latin typeface="Times New Roman" panose="02020603050405020304" pitchFamily="18" charset="0"/>
              <a:cs typeface="Times New Roman" panose="02020603050405020304" pitchFamily="18" charset="0"/>
            </a:endParaRPr>
          </a:p>
        </p:txBody>
      </p:sp>
      <p:graphicFrame>
        <p:nvGraphicFramePr>
          <p:cNvPr id="13391" name="Group 79"/>
          <p:cNvGraphicFramePr>
            <a:graphicFrameLocks noGrp="1"/>
          </p:cNvGraphicFramePr>
          <p:nvPr/>
        </p:nvGraphicFramePr>
        <p:xfrm>
          <a:off x="539750" y="1412875"/>
          <a:ext cx="7993063" cy="4376738"/>
        </p:xfrm>
        <a:graphic>
          <a:graphicData uri="http://schemas.openxmlformats.org/drawingml/2006/table">
            <a:tbl>
              <a:tblPr rtl="1"/>
              <a:tblGrid>
                <a:gridCol w="1997075">
                  <a:extLst>
                    <a:ext uri="{9D8B030D-6E8A-4147-A177-3AD203B41FA5}">
                      <a16:colId xmlns:a16="http://schemas.microsoft.com/office/drawing/2014/main" val="20000"/>
                    </a:ext>
                  </a:extLst>
                </a:gridCol>
                <a:gridCol w="1998663">
                  <a:extLst>
                    <a:ext uri="{9D8B030D-6E8A-4147-A177-3AD203B41FA5}">
                      <a16:colId xmlns:a16="http://schemas.microsoft.com/office/drawing/2014/main" val="20001"/>
                    </a:ext>
                  </a:extLst>
                </a:gridCol>
                <a:gridCol w="1998662">
                  <a:extLst>
                    <a:ext uri="{9D8B030D-6E8A-4147-A177-3AD203B41FA5}">
                      <a16:colId xmlns:a16="http://schemas.microsoft.com/office/drawing/2014/main" val="20002"/>
                    </a:ext>
                  </a:extLst>
                </a:gridCol>
                <a:gridCol w="1998663">
                  <a:extLst>
                    <a:ext uri="{9D8B030D-6E8A-4147-A177-3AD203B41FA5}">
                      <a16:colId xmlns:a16="http://schemas.microsoft.com/office/drawing/2014/main" val="20003"/>
                    </a:ext>
                  </a:extLst>
                </a:gridCol>
              </a:tblGrid>
              <a:tr h="519113">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0099"/>
                          </a:solidFill>
                          <a:effectLst/>
                          <a:latin typeface="Arial" charset="0"/>
                          <a:cs typeface="Arial" charset="0"/>
                        </a:rPr>
                        <a:t>الحالة التراكمية</a:t>
                      </a:r>
                      <a:endParaRPr kumimoji="0" lang="en-US" sz="2000" b="1" i="0" u="none" strike="noStrike" cap="none" normalizeH="0" baseline="0" smtClean="0">
                        <a:ln>
                          <a:noFill/>
                        </a:ln>
                        <a:solidFill>
                          <a:srgbClr val="000099"/>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0099"/>
                          </a:solidFill>
                          <a:effectLst/>
                          <a:latin typeface="Arial" charset="0"/>
                          <a:cs typeface="Arial" charset="0"/>
                        </a:rPr>
                        <a:t>صلب</a:t>
                      </a:r>
                      <a:endParaRPr kumimoji="0" lang="en-US" sz="2000" b="1" i="0" u="none" strike="noStrike" cap="none" normalizeH="0" baseline="0" smtClean="0">
                        <a:ln>
                          <a:noFill/>
                        </a:ln>
                        <a:solidFill>
                          <a:srgbClr val="000099"/>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0099"/>
                          </a:solidFill>
                          <a:effectLst/>
                          <a:latin typeface="Arial" charset="0"/>
                          <a:cs typeface="Arial" charset="0"/>
                        </a:rPr>
                        <a:t>سائل</a:t>
                      </a:r>
                      <a:r>
                        <a:rPr kumimoji="0" lang="he-IL" sz="2000" b="1" i="0" u="none" strike="noStrike" cap="none" normalizeH="0" baseline="0" smtClean="0">
                          <a:ln>
                            <a:noFill/>
                          </a:ln>
                          <a:solidFill>
                            <a:srgbClr val="000099"/>
                          </a:solidFill>
                          <a:effectLst/>
                          <a:latin typeface="Arial" charset="0"/>
                          <a:cs typeface="Arial" charset="0"/>
                        </a:rPr>
                        <a:t> </a:t>
                      </a:r>
                      <a:endParaRPr kumimoji="0" lang="en-US" sz="2000" b="1" i="0" u="none" strike="noStrike" cap="none" normalizeH="0" baseline="0" smtClean="0">
                        <a:ln>
                          <a:noFill/>
                        </a:ln>
                        <a:solidFill>
                          <a:srgbClr val="000099"/>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0099"/>
                          </a:solidFill>
                          <a:effectLst/>
                          <a:latin typeface="Arial" charset="0"/>
                          <a:cs typeface="Arial" charset="0"/>
                        </a:rPr>
                        <a:t>غاز</a:t>
                      </a:r>
                      <a:endParaRPr kumimoji="0" lang="he-IL" sz="2000" b="1" i="0" u="none" strike="noStrike" cap="none" normalizeH="0" baseline="0" smtClean="0">
                        <a:ln>
                          <a:noFill/>
                        </a:ln>
                        <a:solidFill>
                          <a:srgbClr val="000099"/>
                        </a:solidFill>
                        <a:effectLst/>
                        <a:latin typeface="Arial" charset="0"/>
                        <a:cs typeface="Arial" charset="0"/>
                      </a:endParaRPr>
                    </a:p>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smtClean="0">
                        <a:ln>
                          <a:noFill/>
                        </a:ln>
                        <a:solidFill>
                          <a:srgbClr val="000099"/>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31938">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0099"/>
                          </a:solidFill>
                          <a:effectLst/>
                          <a:latin typeface="Arial" charset="0"/>
                          <a:cs typeface="Arial" charset="0"/>
                        </a:rPr>
                        <a:t>تراكم الجسيمات</a:t>
                      </a:r>
                      <a:endParaRPr kumimoji="0" lang="en-US" sz="2000" b="1" i="0" u="none" strike="noStrike" cap="none" normalizeH="0" baseline="0" smtClean="0">
                        <a:ln>
                          <a:noFill/>
                        </a:ln>
                        <a:solidFill>
                          <a:srgbClr val="000099"/>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400" b="1" i="0" u="none" strike="noStrike" cap="none" normalizeH="0" baseline="0" smtClean="0">
                          <a:ln>
                            <a:noFill/>
                          </a:ln>
                          <a:solidFill>
                            <a:schemeClr val="tx1"/>
                          </a:solidFill>
                          <a:effectLst/>
                          <a:latin typeface="Arial" charset="0"/>
                          <a:cs typeface="Arial" charset="0"/>
                        </a:rPr>
                        <a:t>الجسيمات منظمة ومرتبة</a:t>
                      </a:r>
                      <a:r>
                        <a:rPr kumimoji="0" lang="he-IL" sz="1400" b="1" i="0" u="none" strike="noStrike" cap="none" normalizeH="0" baseline="0" smtClean="0">
                          <a:ln>
                            <a:noFill/>
                          </a:ln>
                          <a:solidFill>
                            <a:schemeClr val="tx1"/>
                          </a:solidFill>
                          <a:effectLst/>
                          <a:latin typeface="Arial" charset="0"/>
                          <a:cs typeface="Arial" charset="0"/>
                        </a:rPr>
                        <a:t>,</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400" b="1" i="0" u="none" strike="noStrike" cap="none" normalizeH="0" baseline="0" smtClean="0">
                          <a:ln>
                            <a:noFill/>
                          </a:ln>
                          <a:solidFill>
                            <a:schemeClr val="tx1"/>
                          </a:solidFill>
                          <a:effectLst/>
                          <a:latin typeface="Arial" charset="0"/>
                          <a:cs typeface="Arial" charset="0"/>
                        </a:rPr>
                        <a:t>متراصة وكل جسيم وجسيم يتحرك في مكانه حركة على شكل ذبذبة. </a:t>
                      </a:r>
                      <a:endParaRPr kumimoji="0" lang="en-US" sz="1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400" b="1" i="0" u="none" strike="noStrike" cap="none" normalizeH="0" baseline="0" smtClean="0">
                          <a:ln>
                            <a:noFill/>
                          </a:ln>
                          <a:solidFill>
                            <a:schemeClr val="tx1"/>
                          </a:solidFill>
                          <a:effectLst/>
                          <a:latin typeface="Arial" charset="0"/>
                          <a:cs typeface="Arial" charset="0"/>
                        </a:rPr>
                        <a:t>الجسيمات قريبة من بعضها البعض وكل جسيم يستطيع الحركة على شكلين </a:t>
                      </a:r>
                      <a:endParaRPr kumimoji="0" lang="he-IL" sz="1400" b="1" i="0" u="none" strike="noStrike" cap="none" normalizeH="0" baseline="0" smtClean="0">
                        <a:ln>
                          <a:noFill/>
                        </a:ln>
                        <a:solidFill>
                          <a:schemeClr val="tx1"/>
                        </a:solidFill>
                        <a:effectLst/>
                        <a:latin typeface="Arial" charset="0"/>
                        <a:cs typeface="Arial" charset="0"/>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400" b="1" i="0" u="none" strike="noStrike" cap="none" normalizeH="0" baseline="0" smtClean="0">
                          <a:ln>
                            <a:noFill/>
                          </a:ln>
                          <a:solidFill>
                            <a:schemeClr val="tx1"/>
                          </a:solidFill>
                          <a:effectLst/>
                          <a:latin typeface="Arial" charset="0"/>
                          <a:cs typeface="Arial" charset="0"/>
                        </a:rPr>
                        <a:t>ذبذبة </a:t>
                      </a:r>
                      <a:r>
                        <a:rPr kumimoji="0" lang="he-IL" sz="1400" b="1" i="0" u="none" strike="noStrike" cap="none" normalizeH="0" baseline="0" smtClean="0">
                          <a:ln>
                            <a:noFill/>
                          </a:ln>
                          <a:solidFill>
                            <a:schemeClr val="tx1"/>
                          </a:solidFill>
                          <a:effectLst/>
                          <a:latin typeface="Arial" charset="0"/>
                          <a:cs typeface="Arial" charset="0"/>
                        </a:rPr>
                        <a:t> </a:t>
                      </a:r>
                      <a:r>
                        <a:rPr kumimoji="0" lang="ar-SA" sz="1400" b="1" i="0" u="none" strike="noStrike" cap="none" normalizeH="0" baseline="0" smtClean="0">
                          <a:ln>
                            <a:noFill/>
                          </a:ln>
                          <a:solidFill>
                            <a:schemeClr val="tx1"/>
                          </a:solidFill>
                          <a:effectLst/>
                          <a:latin typeface="Arial" charset="0"/>
                          <a:cs typeface="Arial" charset="0"/>
                        </a:rPr>
                        <a:t>وبشكل دحرجة </a:t>
                      </a:r>
                      <a:endParaRPr kumimoji="0" lang="en-US" sz="1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400" b="1" i="0" u="none" strike="noStrike" cap="none" normalizeH="0" baseline="0" smtClean="0">
                          <a:ln>
                            <a:noFill/>
                          </a:ln>
                          <a:solidFill>
                            <a:schemeClr val="tx1"/>
                          </a:solidFill>
                          <a:effectLst/>
                          <a:latin typeface="Arial" charset="0"/>
                          <a:cs typeface="Arial" charset="0"/>
                        </a:rPr>
                        <a:t>الجسينات بعيدة عن بعضها وتتحرك على شكل عشوائي وبثلاث اشكال للحركة:</a:t>
                      </a:r>
                      <a:endParaRPr kumimoji="0" lang="he-IL" sz="1400" b="1" i="0" u="none" strike="noStrike" cap="none" normalizeH="0" baseline="0" smtClean="0">
                        <a:ln>
                          <a:noFill/>
                        </a:ln>
                        <a:solidFill>
                          <a:schemeClr val="tx1"/>
                        </a:solidFill>
                        <a:effectLst/>
                        <a:latin typeface="Arial" charset="0"/>
                        <a:cs typeface="Arial" charset="0"/>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400" b="1" i="0" u="none" strike="noStrike" cap="none" normalizeH="0" baseline="0" smtClean="0">
                          <a:ln>
                            <a:noFill/>
                          </a:ln>
                          <a:solidFill>
                            <a:schemeClr val="tx1"/>
                          </a:solidFill>
                          <a:effectLst/>
                          <a:latin typeface="Arial" charset="0"/>
                          <a:cs typeface="Arial" charset="0"/>
                        </a:rPr>
                        <a:t>ذبذبة</a:t>
                      </a:r>
                      <a:r>
                        <a:rPr kumimoji="0" lang="he-IL" sz="1400" b="1" i="0" u="none" strike="noStrike" cap="none" normalizeH="0" baseline="0" smtClean="0">
                          <a:ln>
                            <a:noFill/>
                          </a:ln>
                          <a:solidFill>
                            <a:schemeClr val="tx1"/>
                          </a:solidFill>
                          <a:effectLst/>
                          <a:latin typeface="Arial" charset="0"/>
                          <a:cs typeface="Arial" charset="0"/>
                        </a:rPr>
                        <a:t>, </a:t>
                      </a:r>
                      <a:r>
                        <a:rPr kumimoji="0" lang="ar-SA" sz="1400" b="1" i="0" u="none" strike="noStrike" cap="none" normalizeH="0" baseline="0" smtClean="0">
                          <a:ln>
                            <a:noFill/>
                          </a:ln>
                          <a:solidFill>
                            <a:schemeClr val="tx1"/>
                          </a:solidFill>
                          <a:effectLst/>
                          <a:latin typeface="Arial" charset="0"/>
                          <a:cs typeface="Arial" charset="0"/>
                        </a:rPr>
                        <a:t>دحرجة</a:t>
                      </a:r>
                      <a:r>
                        <a:rPr kumimoji="0" lang="he-IL" sz="1400" b="1" i="0" u="none" strike="noStrike" cap="none" normalizeH="0" baseline="0" smtClean="0">
                          <a:ln>
                            <a:noFill/>
                          </a:ln>
                          <a:solidFill>
                            <a:schemeClr val="tx1"/>
                          </a:solidFill>
                          <a:effectLst/>
                          <a:latin typeface="Arial" charset="0"/>
                          <a:cs typeface="Arial" charset="0"/>
                        </a:rPr>
                        <a:t>, </a:t>
                      </a:r>
                      <a:r>
                        <a:rPr kumimoji="0" lang="ar-SA" sz="1400" b="1" i="0" u="none" strike="noStrike" cap="none" normalizeH="0" baseline="0" smtClean="0">
                          <a:ln>
                            <a:noFill/>
                          </a:ln>
                          <a:solidFill>
                            <a:schemeClr val="tx1"/>
                          </a:solidFill>
                          <a:effectLst/>
                          <a:latin typeface="Arial" charset="0"/>
                          <a:cs typeface="Arial" charset="0"/>
                        </a:rPr>
                        <a:t>ازاحة</a:t>
                      </a:r>
                      <a:endParaRPr kumimoji="0" lang="en-US" sz="14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160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0099"/>
                          </a:solidFill>
                          <a:effectLst/>
                          <a:latin typeface="Arial" charset="0"/>
                          <a:cs typeface="Arial" charset="0"/>
                        </a:rPr>
                        <a:t>الشكل والحجم</a:t>
                      </a:r>
                      <a:endParaRPr kumimoji="0" lang="en-US" sz="2000" b="1" i="0" u="none" strike="noStrike" cap="none" normalizeH="0" baseline="0" smtClean="0">
                        <a:ln>
                          <a:noFill/>
                        </a:ln>
                        <a:solidFill>
                          <a:srgbClr val="000099"/>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charset="0"/>
                          <a:cs typeface="Arial" charset="0"/>
                        </a:rPr>
                        <a:t>شكل وحجم ثابت</a:t>
                      </a:r>
                      <a:endParaRPr kumimoji="0" lang="en-US" sz="16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charset="0"/>
                          <a:cs typeface="Arial" charset="0"/>
                        </a:rPr>
                        <a:t>شكل متغير بمعنى السائل ياخذ شكل الوعاء ولكن الحجم ثابت بسبب قوى التجاذب بين الجسيمات.</a:t>
                      </a:r>
                      <a:endParaRPr kumimoji="0" lang="en-US" sz="16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charset="0"/>
                          <a:cs typeface="Arial" charset="0"/>
                        </a:rPr>
                        <a:t>ياخذ شكل وحجم الوعاء الذي يوضع به</a:t>
                      </a:r>
                      <a:endParaRPr kumimoji="0" lang="en-US" sz="16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60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0099"/>
                          </a:solidFill>
                          <a:effectLst/>
                          <a:latin typeface="Arial" charset="0"/>
                          <a:cs typeface="Arial" charset="0"/>
                        </a:rPr>
                        <a:t>قابلية الانضغاط</a:t>
                      </a:r>
                      <a:endParaRPr kumimoji="0" lang="en-US" sz="2000" b="1" i="0" u="none" strike="noStrike" cap="none" normalizeH="0" baseline="0" smtClean="0">
                        <a:ln>
                          <a:noFill/>
                        </a:ln>
                        <a:solidFill>
                          <a:srgbClr val="000099"/>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charset="0"/>
                          <a:cs typeface="Arial" charset="0"/>
                        </a:rPr>
                        <a:t>لا يمكن ضغطه</a:t>
                      </a:r>
                      <a:endParaRPr kumimoji="0" lang="en-US" sz="1600" b="1" i="0" u="none" strike="noStrike" cap="none" normalizeH="0" baseline="0" smtClean="0">
                        <a:ln>
                          <a:noFill/>
                        </a:ln>
                        <a:solidFill>
                          <a:schemeClr val="tx1"/>
                        </a:solidFill>
                        <a:effectLst/>
                        <a:latin typeface="Arial" charset="0"/>
                        <a:cs typeface="Arial" charset="0"/>
                      </a:endParaRPr>
                    </a:p>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charset="0"/>
                          <a:cs typeface="Arial" charset="0"/>
                        </a:rPr>
                        <a:t>من الصعب ضغطه</a:t>
                      </a:r>
                      <a:endParaRPr kumimoji="0" lang="en-US" sz="16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smtClean="0">
                          <a:ln>
                            <a:noFill/>
                          </a:ln>
                          <a:solidFill>
                            <a:schemeClr val="tx1"/>
                          </a:solidFill>
                          <a:effectLst/>
                          <a:latin typeface="Arial" charset="0"/>
                          <a:cs typeface="Arial" charset="0"/>
                        </a:rPr>
                        <a:t>يمكن ضغطه بسهولة كبيرة جدا</a:t>
                      </a:r>
                      <a:endParaRPr kumimoji="0" lang="en-US" sz="1600" b="1"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7" presetClass="entr" presetSubtype="4" fill="hold" nodeType="clickEffect">
                                  <p:stCondLst>
                                    <p:cond delay="0"/>
                                  </p:stCondLst>
                                  <p:childTnLst>
                                    <p:set>
                                      <p:cBhvr>
                                        <p:cTn id="6" dur="1" fill="hold">
                                          <p:stCondLst>
                                            <p:cond delay="0"/>
                                          </p:stCondLst>
                                        </p:cTn>
                                        <p:tgtEl>
                                          <p:spTgt spid="13344">
                                            <p:txEl>
                                              <p:pRg st="0" end="0"/>
                                            </p:txEl>
                                          </p:spTgt>
                                        </p:tgtEl>
                                        <p:attrNameLst>
                                          <p:attrName>style.visibility</p:attrName>
                                        </p:attrNameLst>
                                      </p:cBhvr>
                                      <p:to>
                                        <p:strVal val="visible"/>
                                      </p:to>
                                    </p:set>
                                    <p:anim calcmode="lin" valueType="num">
                                      <p:cBhvr additive="base">
                                        <p:cTn id="7" dur="2000" fill="hold"/>
                                        <p:tgtEl>
                                          <p:spTgt spid="13344">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334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8" presetClass="entr" presetSubtype="6" fill="hold" nodeType="clickEffect">
                                  <p:stCondLst>
                                    <p:cond delay="0"/>
                                  </p:stCondLst>
                                  <p:childTnLst>
                                    <p:set>
                                      <p:cBhvr>
                                        <p:cTn id="12" dur="1" fill="hold">
                                          <p:stCondLst>
                                            <p:cond delay="0"/>
                                          </p:stCondLst>
                                        </p:cTn>
                                        <p:tgtEl>
                                          <p:spTgt spid="13391"/>
                                        </p:tgtEl>
                                        <p:attrNameLst>
                                          <p:attrName>style.visibility</p:attrName>
                                        </p:attrNameLst>
                                      </p:cBhvr>
                                      <p:to>
                                        <p:strVal val="visible"/>
                                      </p:to>
                                    </p:set>
                                    <p:animEffect transition="in" filter="strips(downRight)">
                                      <p:cBhvr>
                                        <p:cTn id="13" dur="2000"/>
                                        <p:tgtEl>
                                          <p:spTgt spid="133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4"/>
          <p:cNvSpPr txBox="1">
            <a:spLocks noChangeArrowheads="1"/>
          </p:cNvSpPr>
          <p:nvPr/>
        </p:nvSpPr>
        <p:spPr bwMode="auto">
          <a:xfrm>
            <a:off x="6516688" y="1916113"/>
            <a:ext cx="13684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b="1">
                <a:solidFill>
                  <a:schemeClr val="accent2"/>
                </a:solidFill>
              </a:rPr>
              <a:t>غاز</a:t>
            </a:r>
            <a:endParaRPr lang="en-US" altLang="en-US">
              <a:solidFill>
                <a:schemeClr val="accent2"/>
              </a:solidFill>
            </a:endParaRPr>
          </a:p>
        </p:txBody>
      </p:sp>
      <p:sp>
        <p:nvSpPr>
          <p:cNvPr id="10243" name="Rectangle 8"/>
          <p:cNvSpPr>
            <a:spLocks noChangeArrowheads="1"/>
          </p:cNvSpPr>
          <p:nvPr/>
        </p:nvSpPr>
        <p:spPr bwMode="auto">
          <a:xfrm>
            <a:off x="1403350" y="1916113"/>
            <a:ext cx="1439863" cy="792162"/>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r>
              <a:rPr lang="ar-SA" altLang="en-US" b="1">
                <a:solidFill>
                  <a:schemeClr val="accent2"/>
                </a:solidFill>
              </a:rPr>
              <a:t>صلب</a:t>
            </a:r>
            <a:endParaRPr lang="en-US" altLang="en-US" b="1">
              <a:solidFill>
                <a:schemeClr val="accent2"/>
              </a:solidFill>
            </a:endParaRPr>
          </a:p>
        </p:txBody>
      </p:sp>
      <p:sp>
        <p:nvSpPr>
          <p:cNvPr id="10244" name="Rectangle 10"/>
          <p:cNvSpPr>
            <a:spLocks noChangeArrowheads="1"/>
          </p:cNvSpPr>
          <p:nvPr/>
        </p:nvSpPr>
        <p:spPr bwMode="auto">
          <a:xfrm>
            <a:off x="4140200" y="1916113"/>
            <a:ext cx="9794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b="1">
                <a:solidFill>
                  <a:schemeClr val="accent2"/>
                </a:solidFill>
              </a:rPr>
              <a:t>سائل</a:t>
            </a:r>
            <a:endParaRPr lang="en-US" altLang="en-US" b="1">
              <a:solidFill>
                <a:schemeClr val="accent2"/>
              </a:solidFill>
            </a:endParaRPr>
          </a:p>
        </p:txBody>
      </p:sp>
      <p:sp>
        <p:nvSpPr>
          <p:cNvPr id="10245" name="Rectangle 12"/>
          <p:cNvSpPr>
            <a:spLocks noChangeArrowheads="1"/>
          </p:cNvSpPr>
          <p:nvPr/>
        </p:nvSpPr>
        <p:spPr bwMode="auto">
          <a:xfrm>
            <a:off x="3851275" y="1916113"/>
            <a:ext cx="1655763" cy="792162"/>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endParaRPr lang="ar-JO" altLang="en-US"/>
          </a:p>
        </p:txBody>
      </p:sp>
      <p:sp>
        <p:nvSpPr>
          <p:cNvPr id="10246" name="Rectangle 13"/>
          <p:cNvSpPr>
            <a:spLocks noChangeArrowheads="1"/>
          </p:cNvSpPr>
          <p:nvPr/>
        </p:nvSpPr>
        <p:spPr bwMode="auto">
          <a:xfrm>
            <a:off x="6516688" y="1916113"/>
            <a:ext cx="1368425" cy="792162"/>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endParaRPr lang="ar-JO" altLang="en-US"/>
          </a:p>
        </p:txBody>
      </p:sp>
      <p:sp>
        <p:nvSpPr>
          <p:cNvPr id="10247" name="AutoShape 14"/>
          <p:cNvSpPr>
            <a:spLocks noChangeArrowheads="1"/>
          </p:cNvSpPr>
          <p:nvPr/>
        </p:nvSpPr>
        <p:spPr bwMode="auto">
          <a:xfrm flipH="1">
            <a:off x="4643438" y="1052513"/>
            <a:ext cx="3168650" cy="647700"/>
          </a:xfrm>
          <a:prstGeom prst="curvedDownArrow">
            <a:avLst>
              <a:gd name="adj1" fmla="val 97843"/>
              <a:gd name="adj2" fmla="val 195686"/>
              <a:gd name="adj3" fmla="val 33333"/>
            </a:avLst>
          </a:prstGeom>
          <a:solidFill>
            <a:srgbClr val="EBCEB3"/>
          </a:solidFill>
          <a:ln w="9525">
            <a:solidFill>
              <a:schemeClr val="tx1"/>
            </a:solidFill>
            <a:miter lim="800000"/>
            <a:headEnd/>
            <a:tailEnd/>
          </a:ln>
        </p:spPr>
        <p:txBody>
          <a:bodyPr wrap="none" anchor="ct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endParaRPr lang="ar-JO" altLang="en-US"/>
          </a:p>
        </p:txBody>
      </p:sp>
      <p:sp>
        <p:nvSpPr>
          <p:cNvPr id="10248" name="AutoShape 15"/>
          <p:cNvSpPr>
            <a:spLocks noChangeArrowheads="1"/>
          </p:cNvSpPr>
          <p:nvPr/>
        </p:nvSpPr>
        <p:spPr bwMode="auto">
          <a:xfrm flipH="1">
            <a:off x="1258888" y="1125538"/>
            <a:ext cx="3313112" cy="647700"/>
          </a:xfrm>
          <a:prstGeom prst="curvedDownArrow">
            <a:avLst>
              <a:gd name="adj1" fmla="val 102304"/>
              <a:gd name="adj2" fmla="val 204608"/>
              <a:gd name="adj3" fmla="val 33333"/>
            </a:avLst>
          </a:prstGeom>
          <a:solidFill>
            <a:srgbClr val="EBCEB3"/>
          </a:solidFill>
          <a:ln w="9525">
            <a:solidFill>
              <a:schemeClr val="tx1"/>
            </a:solidFill>
            <a:miter lim="800000"/>
            <a:headEnd/>
            <a:tailEnd/>
          </a:ln>
        </p:spPr>
        <p:txBody>
          <a:bodyPr wrap="none" anchor="ct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endParaRPr lang="ar-JO" altLang="en-US"/>
          </a:p>
        </p:txBody>
      </p:sp>
      <p:sp>
        <p:nvSpPr>
          <p:cNvPr id="10249" name="AutoShape 16"/>
          <p:cNvSpPr>
            <a:spLocks noChangeArrowheads="1"/>
          </p:cNvSpPr>
          <p:nvPr/>
        </p:nvSpPr>
        <p:spPr bwMode="auto">
          <a:xfrm>
            <a:off x="1547813" y="2852738"/>
            <a:ext cx="3240087" cy="863600"/>
          </a:xfrm>
          <a:prstGeom prst="curvedUpArrow">
            <a:avLst>
              <a:gd name="adj1" fmla="val 75037"/>
              <a:gd name="adj2" fmla="val 150074"/>
              <a:gd name="adj3" fmla="val 33333"/>
            </a:avLst>
          </a:prstGeom>
          <a:solidFill>
            <a:srgbClr val="AAF4AE"/>
          </a:solidFill>
          <a:ln w="9525">
            <a:solidFill>
              <a:schemeClr val="tx1"/>
            </a:solidFill>
            <a:miter lim="800000"/>
            <a:headEnd/>
            <a:tailEnd/>
          </a:ln>
        </p:spPr>
        <p:txBody>
          <a:bodyPr wrap="none" anchor="ct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endParaRPr lang="ar-JO" altLang="en-US"/>
          </a:p>
        </p:txBody>
      </p:sp>
      <p:sp>
        <p:nvSpPr>
          <p:cNvPr id="10250" name="AutoShape 18"/>
          <p:cNvSpPr>
            <a:spLocks noChangeArrowheads="1"/>
          </p:cNvSpPr>
          <p:nvPr/>
        </p:nvSpPr>
        <p:spPr bwMode="auto">
          <a:xfrm>
            <a:off x="4787900" y="2924175"/>
            <a:ext cx="3384550" cy="863600"/>
          </a:xfrm>
          <a:prstGeom prst="curvedUpArrow">
            <a:avLst>
              <a:gd name="adj1" fmla="val 78382"/>
              <a:gd name="adj2" fmla="val 156765"/>
              <a:gd name="adj3" fmla="val 33333"/>
            </a:avLst>
          </a:prstGeom>
          <a:solidFill>
            <a:srgbClr val="AAF4AE"/>
          </a:solidFill>
          <a:ln w="9525">
            <a:solidFill>
              <a:schemeClr val="tx1"/>
            </a:solidFill>
            <a:miter lim="800000"/>
            <a:headEnd/>
            <a:tailEnd/>
          </a:ln>
        </p:spPr>
        <p:txBody>
          <a:bodyPr wrap="none" anchor="ct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endParaRPr lang="ar-JO" altLang="en-US"/>
          </a:p>
        </p:txBody>
      </p:sp>
      <p:sp>
        <p:nvSpPr>
          <p:cNvPr id="10251" name="AutoShape 19"/>
          <p:cNvSpPr>
            <a:spLocks noChangeArrowheads="1"/>
          </p:cNvSpPr>
          <p:nvPr/>
        </p:nvSpPr>
        <p:spPr bwMode="auto">
          <a:xfrm>
            <a:off x="2124075" y="4221163"/>
            <a:ext cx="6048375" cy="792162"/>
          </a:xfrm>
          <a:prstGeom prst="curvedUpArrow">
            <a:avLst>
              <a:gd name="adj1" fmla="val 152706"/>
              <a:gd name="adj2" fmla="val 305411"/>
              <a:gd name="adj3" fmla="val 33333"/>
            </a:avLst>
          </a:prstGeom>
          <a:solidFill>
            <a:srgbClr val="C8BDE1"/>
          </a:solidFill>
          <a:ln w="9525">
            <a:solidFill>
              <a:schemeClr val="tx1"/>
            </a:solidFill>
            <a:miter lim="800000"/>
            <a:headEnd/>
            <a:tailEnd/>
          </a:ln>
        </p:spPr>
        <p:txBody>
          <a:bodyPr wrap="none" anchor="ct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endParaRPr lang="ar-JO" altLang="en-US"/>
          </a:p>
        </p:txBody>
      </p:sp>
      <p:sp>
        <p:nvSpPr>
          <p:cNvPr id="10252" name="Text Box 20"/>
          <p:cNvSpPr txBox="1">
            <a:spLocks noChangeArrowheads="1"/>
          </p:cNvSpPr>
          <p:nvPr/>
        </p:nvSpPr>
        <p:spPr bwMode="auto">
          <a:xfrm>
            <a:off x="2627313" y="1412875"/>
            <a:ext cx="1008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1400" b="1">
                <a:solidFill>
                  <a:srgbClr val="000099"/>
                </a:solidFill>
              </a:rPr>
              <a:t>تجمد</a:t>
            </a:r>
            <a:endParaRPr lang="en-US" altLang="en-US" sz="1400" b="1">
              <a:solidFill>
                <a:srgbClr val="000099"/>
              </a:solidFill>
            </a:endParaRPr>
          </a:p>
        </p:txBody>
      </p:sp>
      <p:sp>
        <p:nvSpPr>
          <p:cNvPr id="10253" name="Text Box 21"/>
          <p:cNvSpPr txBox="1">
            <a:spLocks noChangeArrowheads="1"/>
          </p:cNvSpPr>
          <p:nvPr/>
        </p:nvSpPr>
        <p:spPr bwMode="auto">
          <a:xfrm>
            <a:off x="5867400" y="1412875"/>
            <a:ext cx="7921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1400" b="1">
                <a:solidFill>
                  <a:srgbClr val="000099"/>
                </a:solidFill>
              </a:rPr>
              <a:t>تكثف</a:t>
            </a:r>
            <a:endParaRPr lang="en-US" altLang="en-US" sz="1400" b="1">
              <a:solidFill>
                <a:srgbClr val="000099"/>
              </a:solidFill>
            </a:endParaRPr>
          </a:p>
        </p:txBody>
      </p:sp>
      <p:sp>
        <p:nvSpPr>
          <p:cNvPr id="10254" name="Text Box 22"/>
          <p:cNvSpPr txBox="1">
            <a:spLocks noChangeArrowheads="1"/>
          </p:cNvSpPr>
          <p:nvPr/>
        </p:nvSpPr>
        <p:spPr bwMode="auto">
          <a:xfrm>
            <a:off x="2484438" y="3068638"/>
            <a:ext cx="863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1400" b="1">
                <a:solidFill>
                  <a:srgbClr val="000099"/>
                </a:solidFill>
              </a:rPr>
              <a:t>انصهار</a:t>
            </a:r>
            <a:endParaRPr lang="en-US" altLang="en-US" sz="1400" b="1">
              <a:solidFill>
                <a:srgbClr val="000099"/>
              </a:solidFill>
            </a:endParaRPr>
          </a:p>
        </p:txBody>
      </p:sp>
      <p:sp>
        <p:nvSpPr>
          <p:cNvPr id="10255" name="Text Box 23"/>
          <p:cNvSpPr txBox="1">
            <a:spLocks noChangeArrowheads="1"/>
          </p:cNvSpPr>
          <p:nvPr/>
        </p:nvSpPr>
        <p:spPr bwMode="auto">
          <a:xfrm>
            <a:off x="5795963" y="3068638"/>
            <a:ext cx="7921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1400" b="1">
                <a:solidFill>
                  <a:srgbClr val="000099"/>
                </a:solidFill>
              </a:rPr>
              <a:t>غليان</a:t>
            </a:r>
            <a:endParaRPr lang="en-US" altLang="en-US" sz="1400" b="1">
              <a:solidFill>
                <a:srgbClr val="000099"/>
              </a:solidFill>
            </a:endParaRPr>
          </a:p>
        </p:txBody>
      </p:sp>
      <p:sp>
        <p:nvSpPr>
          <p:cNvPr id="10256" name="Text Box 24"/>
          <p:cNvSpPr txBox="1">
            <a:spLocks noChangeArrowheads="1"/>
          </p:cNvSpPr>
          <p:nvPr/>
        </p:nvSpPr>
        <p:spPr bwMode="auto">
          <a:xfrm>
            <a:off x="3995738" y="4221163"/>
            <a:ext cx="15128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1600" b="1">
                <a:solidFill>
                  <a:srgbClr val="CC3300"/>
                </a:solidFill>
              </a:rPr>
              <a:t>تسامي</a:t>
            </a:r>
            <a:endParaRPr lang="en-US" altLang="en-US" sz="1600" b="1">
              <a:solidFill>
                <a:srgbClr val="CC3300"/>
              </a:solidFill>
            </a:endParaRPr>
          </a:p>
        </p:txBody>
      </p:sp>
      <p:sp>
        <p:nvSpPr>
          <p:cNvPr id="10265" name="Text Box 25"/>
          <p:cNvSpPr txBox="1">
            <a:spLocks noChangeArrowheads="1"/>
          </p:cNvSpPr>
          <p:nvPr/>
        </p:nvSpPr>
        <p:spPr bwMode="auto">
          <a:xfrm>
            <a:off x="1763713" y="5661025"/>
            <a:ext cx="576103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algn="r" eaLnBrk="1" hangingPunct="1">
              <a:spcBef>
                <a:spcPct val="50000"/>
              </a:spcBef>
            </a:pPr>
            <a:r>
              <a:rPr lang="ar-SA" altLang="en-US" sz="1600" b="1">
                <a:solidFill>
                  <a:srgbClr val="CC3300"/>
                </a:solidFill>
              </a:rPr>
              <a:t>تسامي</a:t>
            </a:r>
            <a:r>
              <a:rPr lang="he-IL" altLang="en-US" sz="1600" b="1">
                <a:solidFill>
                  <a:srgbClr val="CC3300"/>
                </a:solidFill>
              </a:rPr>
              <a:t>– </a:t>
            </a:r>
            <a:r>
              <a:rPr lang="ar-SA" altLang="en-US" sz="1600" b="1">
                <a:solidFill>
                  <a:srgbClr val="CC3300"/>
                </a:solidFill>
              </a:rPr>
              <a:t>تحول المادة من الحالة التراكمية الصلبة الى الحالة التراكمية الغازية مباشرة دون المرور بالحالة التراكمية السائلة</a:t>
            </a:r>
            <a:endParaRPr lang="en-US" altLang="en-US" sz="1600" b="1">
              <a:solidFill>
                <a:srgbClr val="CC3300"/>
              </a:solidFill>
            </a:endParaRPr>
          </a:p>
        </p:txBody>
      </p:sp>
      <p:sp>
        <p:nvSpPr>
          <p:cNvPr id="10266" name="Text Box 26"/>
          <p:cNvSpPr txBox="1">
            <a:spLocks noChangeArrowheads="1"/>
          </p:cNvSpPr>
          <p:nvPr/>
        </p:nvSpPr>
        <p:spPr bwMode="auto">
          <a:xfrm>
            <a:off x="684213" y="188913"/>
            <a:ext cx="7705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4000">
                <a:solidFill>
                  <a:schemeClr val="hlink"/>
                </a:solidFill>
                <a:latin typeface="Arial" panose="020B0604020202020204" pitchFamily="34" charset="0"/>
                <a:cs typeface="Arial" panose="020B0604020202020204" pitchFamily="34" charset="0"/>
              </a:defRPr>
            </a:lvl1pPr>
            <a:lvl2pPr marL="742950" indent="-285750" eaLnBrk="0" hangingPunct="0">
              <a:defRPr sz="4000">
                <a:solidFill>
                  <a:schemeClr val="hlink"/>
                </a:solidFill>
                <a:latin typeface="Arial" panose="020B0604020202020204" pitchFamily="34" charset="0"/>
                <a:cs typeface="Arial" panose="020B0604020202020204" pitchFamily="34" charset="0"/>
              </a:defRPr>
            </a:lvl2pPr>
            <a:lvl3pPr marL="1143000" indent="-228600" eaLnBrk="0" hangingPunct="0">
              <a:defRPr sz="4000">
                <a:solidFill>
                  <a:schemeClr val="hlink"/>
                </a:solidFill>
                <a:latin typeface="Arial" panose="020B0604020202020204" pitchFamily="34" charset="0"/>
                <a:cs typeface="Arial" panose="020B0604020202020204" pitchFamily="34" charset="0"/>
              </a:defRPr>
            </a:lvl3pPr>
            <a:lvl4pPr marL="1600200" indent="-228600" eaLnBrk="0" hangingPunct="0">
              <a:defRPr sz="4000">
                <a:solidFill>
                  <a:schemeClr val="hlink"/>
                </a:solidFill>
                <a:latin typeface="Arial" panose="020B0604020202020204" pitchFamily="34" charset="0"/>
                <a:cs typeface="Arial" panose="020B0604020202020204" pitchFamily="34" charset="0"/>
              </a:defRPr>
            </a:lvl4pPr>
            <a:lvl5pPr marL="2057400" indent="-228600" eaLnBrk="0" hangingPunct="0">
              <a:defRPr sz="4000">
                <a:solidFill>
                  <a:schemeClr val="hlink"/>
                </a:solidFill>
                <a:latin typeface="Arial" panose="020B0604020202020204" pitchFamily="34" charset="0"/>
                <a:cs typeface="Arial" panose="020B0604020202020204" pitchFamily="34" charset="0"/>
              </a:defRPr>
            </a:lvl5pPr>
            <a:lvl6pPr marL="25146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6pPr>
            <a:lvl7pPr marL="29718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7pPr>
            <a:lvl8pPr marL="34290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8pPr>
            <a:lvl9pPr marL="3886200" indent="-228600" algn="ctr" eaLnBrk="0" fontAlgn="base" hangingPunct="0">
              <a:spcBef>
                <a:spcPct val="0"/>
              </a:spcBef>
              <a:spcAft>
                <a:spcPct val="0"/>
              </a:spcAft>
              <a:defRPr sz="4000">
                <a:solidFill>
                  <a:schemeClr val="hlink"/>
                </a:solidFill>
                <a:latin typeface="Arial" panose="020B0604020202020204" pitchFamily="34" charset="0"/>
                <a:cs typeface="Arial" panose="020B0604020202020204" pitchFamily="34" charset="0"/>
              </a:defRPr>
            </a:lvl9pPr>
          </a:lstStyle>
          <a:p>
            <a:pPr eaLnBrk="1" hangingPunct="1">
              <a:spcBef>
                <a:spcPct val="50000"/>
              </a:spcBef>
            </a:pPr>
            <a:r>
              <a:rPr lang="ar-SA" altLang="en-US" sz="2400">
                <a:solidFill>
                  <a:srgbClr val="990000"/>
                </a:solidFill>
              </a:rPr>
              <a:t>اجمال- تحول المادة من حالة تراكمية الى اخرى على محور درجة الحرارة</a:t>
            </a:r>
            <a:endParaRPr lang="en-US" altLang="en-US" sz="2400">
              <a:solidFill>
                <a:srgbClr val="99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10266">
                                            <p:txEl>
                                              <p:pRg st="0" end="0"/>
                                            </p:txEl>
                                          </p:spTgt>
                                        </p:tgtEl>
                                        <p:attrNameLst>
                                          <p:attrName>style.visibility</p:attrName>
                                        </p:attrNameLst>
                                      </p:cBhvr>
                                      <p:to>
                                        <p:strVal val="visible"/>
                                      </p:to>
                                    </p:set>
                                    <p:anim calcmode="lin" valueType="num">
                                      <p:cBhvr>
                                        <p:cTn id="7" dur="1000" fill="hold"/>
                                        <p:tgtEl>
                                          <p:spTgt spid="10266">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0266">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10266">
                                            <p:txEl>
                                              <p:pRg st="0" end="0"/>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18" presetClass="entr" presetSubtype="12" fill="hold" grpId="0" nodeType="clickEffect">
                                  <p:stCondLst>
                                    <p:cond delay="0"/>
                                  </p:stCondLst>
                                  <p:childTnLst>
                                    <p:set>
                                      <p:cBhvr>
                                        <p:cTn id="13" dur="1" fill="hold">
                                          <p:stCondLst>
                                            <p:cond delay="0"/>
                                          </p:stCondLst>
                                        </p:cTn>
                                        <p:tgtEl>
                                          <p:spTgt spid="10265"/>
                                        </p:tgtEl>
                                        <p:attrNameLst>
                                          <p:attrName>style.visibility</p:attrName>
                                        </p:attrNameLst>
                                      </p:cBhvr>
                                      <p:to>
                                        <p:strVal val="visible"/>
                                      </p:to>
                                    </p:set>
                                    <p:animEffect transition="in" filter="strips(downLeft)">
                                      <p:cBhvr>
                                        <p:cTn id="14" dur="2000"/>
                                        <p:tgtEl>
                                          <p:spTgt spid="102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5"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he-IL" sz="4000" b="0" i="0" u="none" strike="noStrike" cap="none" normalizeH="0" baseline="0" smtClean="0">
            <a:ln>
              <a:noFill/>
            </a:ln>
            <a:solidFill>
              <a:schemeClr val="hlink"/>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1" eaLnBrk="1" fontAlgn="base" latinLnBrk="0" hangingPunct="1">
          <a:lnSpc>
            <a:spcPct val="100000"/>
          </a:lnSpc>
          <a:spcBef>
            <a:spcPct val="0"/>
          </a:spcBef>
          <a:spcAft>
            <a:spcPct val="0"/>
          </a:spcAft>
          <a:buClrTx/>
          <a:buSzTx/>
          <a:buFontTx/>
          <a:buNone/>
          <a:tabLst/>
          <a:defRPr kumimoji="0" lang="he-IL" sz="4000" b="0" i="0" u="none" strike="noStrike" cap="none" normalizeH="0" baseline="0" smtClean="0">
            <a:ln>
              <a:noFill/>
            </a:ln>
            <a:solidFill>
              <a:schemeClr val="hlink"/>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ערכת נושא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מסמך" ma:contentTypeID="0x010100D43E6D1518F5F049B7A3B4BE5E22687A" ma:contentTypeVersion="0" ma:contentTypeDescription="צור מסמך חדש." ma:contentTypeScope="" ma:versionID="60e39a9e10d5bb32f11747fff8a16d4b">
  <xsd:schema xmlns:xsd="http://www.w3.org/2001/XMLSchema" xmlns:p="http://schemas.microsoft.com/office/2006/metadata/properties" targetNamespace="http://schemas.microsoft.com/office/2006/metadata/properties" ma:root="true" ma:fieldsID="2c7d503b2acf974fb06ee4efbd20f8c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סוג תוכן" ma:readOnly="true"/>
        <xsd:element ref="dc:title" minOccurs="0" maxOccurs="1" ma:index="4" ma:displayName="כותרת"/>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5F05C7D-FEBA-4D2F-AB38-219216452793}">
  <ds:schemaRefs>
    <ds:schemaRef ds:uri="http://schemas.microsoft.com/sharepoint/v3/contenttype/forms"/>
  </ds:schemaRefs>
</ds:datastoreItem>
</file>

<file path=customXml/itemProps2.xml><?xml version="1.0" encoding="utf-8"?>
<ds:datastoreItem xmlns:ds="http://schemas.openxmlformats.org/officeDocument/2006/customXml" ds:itemID="{BADE55E9-2478-4F39-BAC3-3C05031321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4C509355-8982-4E63-A728-AAABBF34F176}">
  <ds:schemaRefs>
    <ds:schemaRef ds:uri="http://purl.org/dc/terms/"/>
    <ds:schemaRef ds:uri="http://schemas.microsoft.com/office/2006/metadata/properties"/>
    <ds:schemaRef ds:uri="http://purl.org/dc/elements/1.1/"/>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274</TotalTime>
  <Words>400</Words>
  <Application>Microsoft Office PowerPoint</Application>
  <PresentationFormat>عرض على الشاشة (4:3)</PresentationFormat>
  <Paragraphs>75</Paragraphs>
  <Slides>9</Slides>
  <Notes>9</Notes>
  <HiddenSlides>0</HiddenSlides>
  <MMClips>0</MMClips>
  <ScaleCrop>false</ScaleCrop>
  <HeadingPairs>
    <vt:vector size="6" baseType="variant">
      <vt:variant>
        <vt:lpstr>الخطوط المستخدمة</vt:lpstr>
      </vt:variant>
      <vt:variant>
        <vt:i4>3</vt:i4>
      </vt:variant>
      <vt:variant>
        <vt:lpstr>نسق</vt:lpstr>
      </vt:variant>
      <vt:variant>
        <vt:i4>1</vt:i4>
      </vt:variant>
      <vt:variant>
        <vt:lpstr>عناوين الشرائح</vt:lpstr>
      </vt:variant>
      <vt:variant>
        <vt:i4>9</vt:i4>
      </vt:variant>
    </vt:vector>
  </HeadingPairs>
  <TitlesOfParts>
    <vt:vector size="13" baseType="lpstr">
      <vt:lpstr>Arial</vt:lpstr>
      <vt:lpstr>Narkisim</vt:lpstr>
      <vt:lpstr>Times New Roman</vt:lpstr>
      <vt:lpstr>Default Design</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Yaron Cohen</dc:creator>
  <cp:lastModifiedBy>USER</cp:lastModifiedBy>
  <cp:revision>15</cp:revision>
  <dcterms:created xsi:type="dcterms:W3CDTF">2003-07-23T19:52:02Z</dcterms:created>
  <dcterms:modified xsi:type="dcterms:W3CDTF">2024-06-30T15:12:49Z</dcterms:modified>
</cp:coreProperties>
</file>